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sldIdLst>
    <p:sldId id="256" r:id="rId3"/>
    <p:sldId id="267" r:id="rId4"/>
    <p:sldId id="268" r:id="rId5"/>
    <p:sldId id="258" r:id="rId6"/>
    <p:sldId id="276" r:id="rId7"/>
    <p:sldId id="277" r:id="rId8"/>
    <p:sldId id="260" r:id="rId9"/>
    <p:sldId id="257" r:id="rId10"/>
    <p:sldId id="259" r:id="rId11"/>
    <p:sldId id="261" r:id="rId12"/>
    <p:sldId id="263" r:id="rId13"/>
    <p:sldId id="269" r:id="rId14"/>
    <p:sldId id="264" r:id="rId15"/>
    <p:sldId id="265" r:id="rId16"/>
    <p:sldId id="270" r:id="rId17"/>
    <p:sldId id="271" r:id="rId18"/>
    <p:sldId id="274" r:id="rId19"/>
    <p:sldId id="266" r:id="rId20"/>
    <p:sldId id="272" r:id="rId21"/>
    <p:sldId id="273" r:id="rId22"/>
    <p:sldId id="275" r:id="rId23"/>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p:clrMru>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83" autoAdjust="0"/>
    <p:restoredTop sz="94704" autoAdjust="0"/>
  </p:normalViewPr>
  <p:slideViewPr>
    <p:cSldViewPr>
      <p:cViewPr>
        <p:scale>
          <a:sx n="70" d="100"/>
          <a:sy n="70" d="100"/>
        </p:scale>
        <p:origin x="-8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ru-RU" sz="1200" kern="1200" noProof="0" dirty="0" smtClean="0">
                <a:solidFill>
                  <a:schemeClr val="tx1"/>
                </a:solidFill>
                <a:latin typeface="+mn-lt"/>
                <a:ea typeface="+mn-ea"/>
                <a:cs typeface="+mn-cs"/>
              </a:rPr>
              <a:t>Вставьте картинку, относящуюся к одному из пунктов описания страны.</a:t>
            </a:r>
            <a:endParaRPr lang="ru-RU" noProof="0" dirty="0"/>
          </a:p>
        </p:txBody>
      </p:sp>
      <p:sp>
        <p:nvSpPr>
          <p:cNvPr id="4" name="Rectangle 3"/>
          <p:cNvSpPr>
            <a:spLocks noGrp="1"/>
          </p:cNvSpPr>
          <p:nvPr>
            <p:ph type="sldNum" sz="quarter" idx="10"/>
          </p:nvPr>
        </p:nvSpPr>
        <p:spPr/>
        <p:txBody>
          <a:bodyPr/>
          <a:lstStyle/>
          <a:p>
            <a:fld id="{55A5A28D-BDB6-46FF-A1EF-D3D59E3A726F}"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ru-RU" sz="1200" kern="1200" noProof="0" dirty="0" smtClean="0">
                <a:solidFill>
                  <a:schemeClr val="tx1"/>
                </a:solidFill>
                <a:latin typeface="+mn-lt"/>
                <a:ea typeface="+mn-ea"/>
                <a:cs typeface="+mn-cs"/>
              </a:rPr>
              <a:t>Вставьте картинку, на которой отображается одна из географических особенностей вашей страны.</a:t>
            </a:r>
            <a:endParaRPr lang="ru-RU" noProof="0" dirty="0"/>
          </a:p>
        </p:txBody>
      </p:sp>
      <p:sp>
        <p:nvSpPr>
          <p:cNvPr id="4" name="Rectangle 3"/>
          <p:cNvSpPr>
            <a:spLocks noGrp="1"/>
          </p:cNvSpPr>
          <p:nvPr>
            <p:ph type="sldNum" sz="quarter" idx="10"/>
          </p:nvPr>
        </p:nvSpPr>
        <p:spPr/>
        <p:txBody>
          <a:bodyPr/>
          <a:lstStyle/>
          <a:p>
            <a:fld id="{55A5A28D-BDB6-46FF-A1EF-D3D59E3A726F}"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ru-RU" sz="1200" kern="1200" noProof="0" dirty="0" smtClean="0">
                <a:solidFill>
                  <a:schemeClr val="tx1"/>
                </a:solidFill>
                <a:latin typeface="+mn-lt"/>
                <a:ea typeface="+mn-ea"/>
                <a:cs typeface="+mn-cs"/>
              </a:rPr>
              <a:t>Вставьте картинку животного или растения, характерного для вашей страны.</a:t>
            </a:r>
            <a:endParaRPr lang="ru-RU" noProof="0" dirty="0"/>
          </a:p>
        </p:txBody>
      </p:sp>
      <p:sp>
        <p:nvSpPr>
          <p:cNvPr id="4" name="Rectangle 3"/>
          <p:cNvSpPr>
            <a:spLocks noGrp="1"/>
          </p:cNvSpPr>
          <p:nvPr>
            <p:ph type="sldNum" sz="quarter" idx="10"/>
          </p:nvPr>
        </p:nvSpPr>
        <p:spPr/>
        <p:txBody>
          <a:bodyPr/>
          <a:lstStyle/>
          <a:p>
            <a:fld id="{55A5A28D-BDB6-46FF-A1EF-D3D59E3A726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ru-RU" sz="1200" kern="1200" dirty="0" smtClean="0">
                <a:solidFill>
                  <a:schemeClr val="tx1"/>
                </a:solidFill>
                <a:latin typeface="+mn-lt"/>
                <a:ea typeface="+mn-ea"/>
                <a:cs typeface="+mn-cs"/>
              </a:rPr>
              <a:t>Вставьте карту своей страны.</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ru-RU" sz="1200" kern="1200" dirty="0" smtClean="0">
                <a:solidFill>
                  <a:schemeClr val="tx1"/>
                </a:solidFill>
                <a:latin typeface="+mn-lt"/>
                <a:ea typeface="+mn-ea"/>
                <a:cs typeface="+mn-cs"/>
              </a:rPr>
              <a:t>Вставьте картинку, иллюстрирующую время года в вашей стране.</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ru-RU" sz="1200" kern="1200" dirty="0" smtClean="0">
                <a:solidFill>
                  <a:schemeClr val="tx1"/>
                </a:solidFill>
                <a:latin typeface="+mn-lt"/>
                <a:ea typeface="+mn-ea"/>
                <a:cs typeface="+mn-cs"/>
              </a:rPr>
              <a:t>Добавьте на временную шкалу ключевые даты из истории своей страны.</a:t>
            </a:r>
            <a:endParaRPr lang="en-US" dirty="0"/>
          </a:p>
        </p:txBody>
      </p:sp>
      <p:sp>
        <p:nvSpPr>
          <p:cNvPr id="4" name="Rectangle 3"/>
          <p:cNvSpPr>
            <a:spLocks noGrp="1"/>
          </p:cNvSpPr>
          <p:nvPr>
            <p:ph type="sldNum" sz="quarter" idx="10"/>
          </p:nvPr>
        </p:nvSpPr>
        <p:spPr/>
        <p:txBody>
          <a:bodyPr/>
          <a:lstStyle/>
          <a:p>
            <a:fld id="{55A5A28D-BDB6-46FF-A1EF-D3D59E3A726F}"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ru-RU" sz="1200" kern="1200" noProof="0" dirty="0" smtClean="0">
                <a:solidFill>
                  <a:schemeClr val="tx1"/>
                </a:solidFill>
                <a:latin typeface="+mn-lt"/>
                <a:ea typeface="+mn-ea"/>
                <a:cs typeface="+mn-cs"/>
              </a:rPr>
              <a:t>Вставьте картинку, иллюстрирующую обычай или традицию.</a:t>
            </a:r>
            <a:endParaRPr lang="ru-RU" noProof="0" dirty="0"/>
          </a:p>
        </p:txBody>
      </p:sp>
      <p:sp>
        <p:nvSpPr>
          <p:cNvPr id="4" name="Rectangle 3"/>
          <p:cNvSpPr>
            <a:spLocks noGrp="1"/>
          </p:cNvSpPr>
          <p:nvPr>
            <p:ph type="sldNum" sz="quarter" idx="10"/>
          </p:nvPr>
        </p:nvSpPr>
        <p:spPr/>
        <p:txBody>
          <a:bodyPr/>
          <a:lstStyle/>
          <a:p>
            <a:fld id="{55A5A28D-BDB6-46FF-A1EF-D3D59E3A726F}"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ru-RU" sz="1200" kern="1200" noProof="0" dirty="0" smtClean="0">
                <a:solidFill>
                  <a:schemeClr val="tx1"/>
                </a:solidFill>
                <a:latin typeface="+mn-lt"/>
                <a:ea typeface="+mn-ea"/>
                <a:cs typeface="+mn-cs"/>
              </a:rPr>
              <a:t>Вставьте портрет руководителя своей страны.</a:t>
            </a:r>
            <a:endParaRPr lang="ru-RU" noProof="0" dirty="0"/>
          </a:p>
        </p:txBody>
      </p:sp>
      <p:sp>
        <p:nvSpPr>
          <p:cNvPr id="4" name="Rectangle 3"/>
          <p:cNvSpPr>
            <a:spLocks noGrp="1"/>
          </p:cNvSpPr>
          <p:nvPr>
            <p:ph type="sldNum" sz="quarter" idx="10"/>
          </p:nvPr>
        </p:nvSpPr>
        <p:spPr/>
        <p:txBody>
          <a:bodyPr/>
          <a:lstStyle/>
          <a:p>
            <a:fld id="{55A5A28D-BDB6-46FF-A1EF-D3D59E3A726F}"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ru-RU" sz="1200" kern="1200" noProof="0" dirty="0" smtClean="0">
                <a:solidFill>
                  <a:schemeClr val="tx1"/>
                </a:solidFill>
                <a:latin typeface="+mn-lt"/>
                <a:ea typeface="+mn-ea"/>
                <a:cs typeface="+mn-cs"/>
              </a:rPr>
              <a:t>Вставьте рисунок, иллюстрирующий какую-нибудь отрасль экономики вашей страны.</a:t>
            </a:r>
            <a:endParaRPr lang="ru-RU" noProof="0" dirty="0"/>
          </a:p>
        </p:txBody>
      </p:sp>
      <p:sp>
        <p:nvSpPr>
          <p:cNvPr id="4" name="Rectangle 3"/>
          <p:cNvSpPr>
            <a:spLocks noGrp="1"/>
          </p:cNvSpPr>
          <p:nvPr>
            <p:ph type="sldNum" sz="quarter" idx="10"/>
          </p:nvPr>
        </p:nvSpPr>
        <p:spPr/>
        <p:txBody>
          <a:bodyPr/>
          <a:lstStyle/>
          <a:p>
            <a:fld id="{55A5A28D-BDB6-46FF-A1EF-D3D59E3A726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0166" y="3357562"/>
            <a:ext cx="5572164" cy="1143008"/>
          </a:xfrm>
          <a:custGeom>
            <a:avLst/>
            <a:gdLst>
              <a:gd name="connsiteX0" fmla="*/ 0 w 5572164"/>
              <a:gd name="connsiteY0" fmla="*/ 0 h 1143008"/>
              <a:gd name="connsiteX1" fmla="*/ 5572164 w 5572164"/>
              <a:gd name="connsiteY1" fmla="*/ 0 h 1143008"/>
              <a:gd name="connsiteX2" fmla="*/ 5572164 w 5572164"/>
              <a:gd name="connsiteY2" fmla="*/ 1143008 h 1143008"/>
              <a:gd name="connsiteX3" fmla="*/ 0 w 5572164"/>
              <a:gd name="connsiteY3" fmla="*/ 1143008 h 1143008"/>
              <a:gd name="connsiteX4" fmla="*/ 0 w 5572164"/>
              <a:gd name="connsiteY4" fmla="*/ 0 h 114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64" h="1143008">
                <a:moveTo>
                  <a:pt x="0" y="0"/>
                </a:moveTo>
                <a:lnTo>
                  <a:pt x="5572164" y="0"/>
                </a:lnTo>
                <a:lnTo>
                  <a:pt x="5572164" y="1143008"/>
                </a:lnTo>
                <a:lnTo>
                  <a:pt x="0" y="1143008"/>
                </a:lnTo>
                <a:lnTo>
                  <a:pt x="0" y="0"/>
                </a:lnTo>
                <a:close/>
              </a:path>
            </a:pathLst>
          </a:custGeom>
          <a:ln>
            <a:noFill/>
          </a:ln>
        </p:spPr>
        <p:txBody>
          <a:bodyPr/>
          <a:lstStyle>
            <a:lvl1pPr algn="ctr">
              <a:defRPr sz="3600" cap="all" baseline="0">
                <a:effectLst>
                  <a:outerShdw blurRad="254000" algn="tl" rotWithShape="0">
                    <a:srgbClr val="000000">
                      <a:alpha val="43137"/>
                    </a:srgbClr>
                  </a:outerShdw>
                </a:effectLst>
              </a:defRPr>
            </a:lvl1pPr>
          </a:lstStyle>
          <a:p>
            <a:r>
              <a:rPr lang="ru-RU" smtClean="0"/>
              <a:t>Образец заголовка</a:t>
            </a:r>
            <a:endParaRPr lang="en-US"/>
          </a:p>
        </p:txBody>
      </p:sp>
      <p:sp>
        <p:nvSpPr>
          <p:cNvPr id="3" name="Subtitle 2"/>
          <p:cNvSpPr>
            <a:spLocks noGrp="1"/>
          </p:cNvSpPr>
          <p:nvPr>
            <p:ph type="subTitle" idx="1"/>
          </p:nvPr>
        </p:nvSpPr>
        <p:spPr>
          <a:xfrm>
            <a:off x="857224" y="6000768"/>
            <a:ext cx="7772400" cy="642942"/>
          </a:xfrm>
        </p:spPr>
        <p:txBody>
          <a:bodyPr/>
          <a:lstStyle>
            <a:lvl1pPr marL="0" indent="0" algn="ctr">
              <a:buNone/>
              <a:defRPr sz="1600">
                <a:solidFill>
                  <a:srgbClr val="000066"/>
                </a:solidFill>
                <a:effectLst/>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2B01318-6ABD-4BDD-BBB0-D5B124F36B42}"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ru-RU" smtClean="0"/>
              <a:t>Образец заголовка</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22B01318-6ABD-4BDD-BBB0-D5B124F36B42}"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22B01318-6ABD-4BDD-BBB0-D5B124F36B42}" type="datetimeFigureOut">
              <a:rPr lang="en-US" smtClean="0"/>
              <a:pPr/>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2B01318-6ABD-4BDD-BBB0-D5B124F36B42}" type="datetimeFigureOut">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01318-6ABD-4BDD-BBB0-D5B124F36B42}" type="datetimeFigureOut">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B01318-6ABD-4BDD-BBB0-D5B124F36B42}"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B01318-6ABD-4BDD-BBB0-D5B124F36B42}"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976" y="214290"/>
            <a:ext cx="7543824" cy="844533"/>
          </a:xfrm>
          <a:prstGeom prst="rect">
            <a:avLst/>
          </a:prstGeom>
        </p:spPr>
        <p:txBody>
          <a:bodyPr vert="horz"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514476"/>
            <a:ext cx="8229600" cy="4611688"/>
          </a:xfrm>
          <a:prstGeom prst="rect">
            <a:avLst/>
          </a:prstGeom>
        </p:spPr>
        <p:txBody>
          <a:bodyPr vert="horz"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92636"/>
            <a:ext cx="2133600" cy="365125"/>
          </a:xfrm>
          <a:prstGeom prst="rect">
            <a:avLst/>
          </a:prstGeom>
        </p:spPr>
        <p:txBody>
          <a:bodyPr vert="horz" rtlCol="0" anchor="ctr"/>
          <a:lstStyle>
            <a:lvl1pPr algn="l">
              <a:defRPr sz="1200">
                <a:solidFill>
                  <a:schemeClr val="bg1"/>
                </a:solidFill>
              </a:defRPr>
            </a:lvl1pPr>
          </a:lstStyle>
          <a:p>
            <a:fld id="{22B01318-6ABD-4BDD-BBB0-D5B124F36B42}" type="datetimeFigureOut">
              <a:rPr lang="en-US" smtClean="0">
                <a:solidFill>
                  <a:schemeClr val="bg1"/>
                </a:solidFill>
              </a:rPr>
              <a:pPr/>
              <a:t>12/10/2013</a:t>
            </a:fld>
            <a:endParaRPr lang="en-US">
              <a:solidFill>
                <a:schemeClr val="bg1"/>
              </a:solidFill>
            </a:endParaRPr>
          </a:p>
        </p:txBody>
      </p:sp>
      <p:sp>
        <p:nvSpPr>
          <p:cNvPr id="5" name="Footer Placeholder 4"/>
          <p:cNvSpPr>
            <a:spLocks noGrp="1"/>
          </p:cNvSpPr>
          <p:nvPr>
            <p:ph type="ftr" sz="quarter" idx="3"/>
          </p:nvPr>
        </p:nvSpPr>
        <p:spPr>
          <a:xfrm>
            <a:off x="3124200" y="6392636"/>
            <a:ext cx="2895600" cy="365125"/>
          </a:xfrm>
          <a:prstGeom prst="rect">
            <a:avLst/>
          </a:prstGeom>
        </p:spPr>
        <p:txBody>
          <a:bodyPr vert="horz" rtlCol="0" anchor="ctr"/>
          <a:lstStyle>
            <a:lvl1pPr algn="ctr">
              <a:defRPr sz="1200">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4"/>
          </p:nvPr>
        </p:nvSpPr>
        <p:spPr>
          <a:xfrm>
            <a:off x="6553200" y="6392636"/>
            <a:ext cx="2133600" cy="365125"/>
          </a:xfrm>
          <a:prstGeom prst="rect">
            <a:avLst/>
          </a:prstGeom>
        </p:spPr>
        <p:txBody>
          <a:bodyPr vert="horz" rtlCol="0" anchor="ctr"/>
          <a:lstStyle>
            <a:lvl1pPr algn="r">
              <a:defRPr sz="1200">
                <a:solidFill>
                  <a:schemeClr val="bg1"/>
                </a:solidFill>
              </a:defRPr>
            </a:lvl1pPr>
          </a:lstStyle>
          <a:p>
            <a:fld id="{62D56ECA-4C16-4208-B374-27591EF545A3}" type="slidenum">
              <a:rPr lang="en-US" smtClean="0">
                <a:solidFill>
                  <a:schemeClr val="bg1"/>
                </a:solidFill>
              </a:rPr>
              <a:pPr/>
              <a:t>‹#›</a:t>
            </a:fld>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1" latinLnBrk="0" hangingPunct="1">
        <a:spcBef>
          <a:spcPct val="0"/>
        </a:spcBef>
        <a:buNone/>
        <a:defRPr sz="3600" kern="1200" cap="none" baseline="0">
          <a:solidFill>
            <a:srgbClr val="FF0000"/>
          </a:solidFill>
          <a:effectLst>
            <a:outerShdw blurRad="38100" dist="38100" dir="2700000" algn="tl">
              <a:srgbClr val="000000">
                <a:alpha val="43137"/>
              </a:srgbClr>
            </a:outerShdw>
          </a:effectLst>
          <a:latin typeface="Segoe Semibold" pitchFamily="34" charset="0"/>
          <a:ea typeface="+mj-ea"/>
          <a:cs typeface="+mj-cs"/>
        </a:defRPr>
      </a:lvl1pPr>
    </p:titleStyle>
    <p:bodyStyle>
      <a:lvl1pPr marL="342900" indent="-342900" algn="l" rtl="0" eaLnBrk="1" latinLnBrk="0" hangingPunct="1">
        <a:spcBef>
          <a:spcPct val="20000"/>
        </a:spcBef>
        <a:buFont typeface="Arial"/>
        <a:buChar char="•"/>
        <a:defRPr sz="2800" kern="1200">
          <a:solidFill>
            <a:srgbClr val="000066"/>
          </a:solidFill>
          <a:latin typeface="Segoe" pitchFamily="34" charset="0"/>
          <a:ea typeface="+mn-ea"/>
          <a:cs typeface="+mn-cs"/>
        </a:defRPr>
      </a:lvl1pPr>
      <a:lvl2pPr marL="742950" indent="-285750" algn="l" rtl="0" eaLnBrk="1" latinLnBrk="0" hangingPunct="1">
        <a:spcBef>
          <a:spcPct val="20000"/>
        </a:spcBef>
        <a:buFont typeface="Arial"/>
        <a:buChar char="–"/>
        <a:defRPr sz="2400" kern="1200">
          <a:solidFill>
            <a:srgbClr val="000066"/>
          </a:solidFill>
          <a:latin typeface="Segoe" pitchFamily="34" charset="0"/>
          <a:ea typeface="+mn-ea"/>
          <a:cs typeface="+mn-cs"/>
        </a:defRPr>
      </a:lvl2pPr>
      <a:lvl3pPr marL="1143000" indent="-228600" algn="l" rtl="0" eaLnBrk="1" latinLnBrk="0" hangingPunct="1">
        <a:spcBef>
          <a:spcPct val="20000"/>
        </a:spcBef>
        <a:buFont typeface="Arial"/>
        <a:buChar char="•"/>
        <a:defRPr sz="2000" kern="1200">
          <a:solidFill>
            <a:srgbClr val="000066"/>
          </a:solidFill>
          <a:latin typeface="Segoe" pitchFamily="34" charset="0"/>
          <a:ea typeface="+mn-ea"/>
          <a:cs typeface="+mn-cs"/>
        </a:defRPr>
      </a:lvl3pPr>
      <a:lvl4pPr marL="1600200" indent="-228600" algn="l" rtl="0" eaLnBrk="1" latinLnBrk="0" hangingPunct="1">
        <a:spcBef>
          <a:spcPct val="20000"/>
        </a:spcBef>
        <a:buFont typeface="Arial"/>
        <a:buChar char="–"/>
        <a:defRPr sz="1800" kern="1200">
          <a:solidFill>
            <a:srgbClr val="000066"/>
          </a:solidFill>
          <a:latin typeface="Segoe" pitchFamily="34" charset="0"/>
          <a:ea typeface="+mn-ea"/>
          <a:cs typeface="+mn-cs"/>
        </a:defRPr>
      </a:lvl4pPr>
      <a:lvl5pPr marL="2057400" indent="-228600" algn="l" rtl="0" eaLnBrk="1" latinLnBrk="0" hangingPunct="1">
        <a:spcBef>
          <a:spcPct val="20000"/>
        </a:spcBef>
        <a:buFont typeface="Arial"/>
        <a:buChar char="»"/>
        <a:defRPr sz="1800" kern="1200">
          <a:solidFill>
            <a:srgbClr val="000066"/>
          </a:solidFill>
          <a:latin typeface="Segoe" pitchFamily="34" charset="0"/>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1142984"/>
            <a:ext cx="9144000" cy="3929090"/>
          </a:xfrm>
        </p:spPr>
        <p:txBody>
          <a:bodyPr>
            <a:normAutofit fontScale="90000"/>
          </a:bodyPr>
          <a:lstStyle/>
          <a:p>
            <a:pPr>
              <a:lnSpc>
                <a:spcPct val="150000"/>
              </a:lnSpc>
            </a:pPr>
            <a:r>
              <a:rPr lang="ru-RU" sz="2200" b="1" dirty="0" smtClean="0">
                <a:solidFill>
                  <a:schemeClr val="tx1">
                    <a:lumMod val="95000"/>
                    <a:lumOff val="5000"/>
                  </a:schemeClr>
                </a:solidFill>
              </a:rPr>
              <a:t>Конспект непосредственно образовательной деятельности </a:t>
            </a:r>
            <a:br>
              <a:rPr lang="ru-RU" sz="2200" b="1" dirty="0" smtClean="0">
                <a:solidFill>
                  <a:schemeClr val="tx1">
                    <a:lumMod val="95000"/>
                    <a:lumOff val="5000"/>
                  </a:schemeClr>
                </a:solidFill>
              </a:rPr>
            </a:br>
            <a:r>
              <a:rPr lang="ru-RU" sz="2200" b="1" dirty="0" smtClean="0">
                <a:solidFill>
                  <a:schemeClr val="tx1">
                    <a:lumMod val="95000"/>
                    <a:lumOff val="5000"/>
                  </a:schemeClr>
                </a:solidFill>
              </a:rPr>
              <a:t> для воспитанников старшей группы </a:t>
            </a:r>
            <a:br>
              <a:rPr lang="ru-RU" sz="2200" b="1" dirty="0" smtClean="0">
                <a:solidFill>
                  <a:schemeClr val="tx1">
                    <a:lumMod val="95000"/>
                    <a:lumOff val="5000"/>
                  </a:schemeClr>
                </a:solidFill>
              </a:rPr>
            </a:br>
            <a:r>
              <a:rPr lang="ru-RU" sz="6000" b="1" dirty="0" smtClean="0">
                <a:solidFill>
                  <a:schemeClr val="tx1">
                    <a:lumMod val="95000"/>
                    <a:lumOff val="5000"/>
                  </a:schemeClr>
                </a:solidFill>
              </a:rPr>
              <a:t>«Наши добрые соседи»</a:t>
            </a:r>
            <a:endParaRPr lang="en-US" sz="6000" dirty="0"/>
          </a:p>
        </p:txBody>
      </p:sp>
      <p:sp>
        <p:nvSpPr>
          <p:cNvPr id="3" name="Rectangle 2"/>
          <p:cNvSpPr>
            <a:spLocks noGrp="1"/>
          </p:cNvSpPr>
          <p:nvPr>
            <p:ph type="subTitle" idx="1"/>
          </p:nvPr>
        </p:nvSpPr>
        <p:spPr>
          <a:xfrm>
            <a:off x="5786446" y="5429264"/>
            <a:ext cx="3357554" cy="1214446"/>
          </a:xfrm>
        </p:spPr>
        <p:txBody>
          <a:bodyPr/>
          <a:lstStyle/>
          <a:p>
            <a:pPr algn="r"/>
            <a:r>
              <a:rPr lang="ru-RU" sz="2000" dirty="0" smtClean="0">
                <a:latin typeface="Monotype Corsiva" pitchFamily="66" charset="0"/>
              </a:rPr>
              <a:t>Воспитатели 1 категории </a:t>
            </a:r>
          </a:p>
          <a:p>
            <a:pPr algn="r"/>
            <a:r>
              <a:rPr lang="ru-RU" sz="2000" dirty="0" err="1" smtClean="0">
                <a:latin typeface="Monotype Corsiva" pitchFamily="66" charset="0"/>
              </a:rPr>
              <a:t>Тахтаганова</a:t>
            </a:r>
            <a:r>
              <a:rPr lang="ru-RU" sz="2000" dirty="0" smtClean="0">
                <a:latin typeface="Monotype Corsiva" pitchFamily="66" charset="0"/>
              </a:rPr>
              <a:t> И.А.</a:t>
            </a:r>
          </a:p>
          <a:p>
            <a:pPr algn="r"/>
            <a:r>
              <a:rPr lang="ru-RU" sz="2000" dirty="0" smtClean="0">
                <a:latin typeface="Monotype Corsiva" pitchFamily="66" charset="0"/>
              </a:rPr>
              <a:t>Селянкина Н.А.</a:t>
            </a:r>
            <a:endParaRPr lang="ru-RU" sz="2000" dirty="0" smtClean="0">
              <a:latin typeface="Monotype Corsiva" pitchFamily="66" charset="0"/>
            </a:endParaRPr>
          </a:p>
          <a:p>
            <a:pPr algn="r"/>
            <a:endParaRPr lang="en-US" dirty="0"/>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samovar.png"/>
          <p:cNvPicPr>
            <a:picLocks noChangeAspect="1"/>
          </p:cNvPicPr>
          <p:nvPr/>
        </p:nvPicPr>
        <p:blipFill>
          <a:blip r:embed="rId3"/>
          <a:stretch>
            <a:fillRect/>
          </a:stretch>
        </p:blipFill>
        <p:spPr>
          <a:xfrm flipH="1">
            <a:off x="6786578" y="3143224"/>
            <a:ext cx="2571736" cy="3714776"/>
          </a:xfrm>
          <a:prstGeom prst="rect">
            <a:avLst/>
          </a:prstGeom>
        </p:spPr>
      </p:pic>
      <p:sp>
        <p:nvSpPr>
          <p:cNvPr id="2" name="Rectangle 1"/>
          <p:cNvSpPr>
            <a:spLocks noGrp="1"/>
          </p:cNvSpPr>
          <p:nvPr>
            <p:ph type="title"/>
          </p:nvPr>
        </p:nvSpPr>
        <p:spPr/>
        <p:txBody>
          <a:bodyPr/>
          <a:lstStyle/>
          <a:p>
            <a:r>
              <a:rPr lang="ru-RU" dirty="0" smtClean="0"/>
              <a:t>Краткий ход занятия</a:t>
            </a:r>
            <a:endParaRPr lang="en-US" dirty="0"/>
          </a:p>
        </p:txBody>
      </p:sp>
      <p:sp>
        <p:nvSpPr>
          <p:cNvPr id="5" name="Content Placeholder 4"/>
          <p:cNvSpPr>
            <a:spLocks noGrp="1"/>
          </p:cNvSpPr>
          <p:nvPr>
            <p:ph idx="1"/>
          </p:nvPr>
        </p:nvSpPr>
        <p:spPr>
          <a:xfrm>
            <a:off x="0" y="1357274"/>
            <a:ext cx="7215206" cy="5500726"/>
          </a:xfrm>
        </p:spPr>
        <p:txBody>
          <a:bodyPr>
            <a:normAutofit fontScale="92500" lnSpcReduction="10000"/>
          </a:bodyPr>
          <a:lstStyle/>
          <a:p>
            <a:pPr algn="just">
              <a:buNone/>
            </a:pPr>
            <a:r>
              <a:rPr lang="ru-RU" dirty="0" smtClean="0"/>
              <a:t>   </a:t>
            </a:r>
            <a:r>
              <a:rPr lang="ru-RU" dirty="0" smtClean="0">
                <a:latin typeface="Times New Roman" pitchFamily="18" charset="0"/>
                <a:cs typeface="Times New Roman" pitchFamily="18" charset="0"/>
              </a:rPr>
              <a:t>Мы </a:t>
            </a:r>
            <a:r>
              <a:rPr lang="ru-RU" dirty="0" smtClean="0">
                <a:latin typeface="Times New Roman" pitchFamily="18" charset="0"/>
                <a:cs typeface="Times New Roman" pitchFamily="18" charset="0"/>
              </a:rPr>
              <a:t>с вами сегодня продолжим знакомство </a:t>
            </a:r>
            <a:r>
              <a:rPr lang="ru-RU" dirty="0" smtClean="0">
                <a:latin typeface="Times New Roman" pitchFamily="18" charset="0"/>
                <a:cs typeface="Times New Roman" pitchFamily="18" charset="0"/>
              </a:rPr>
              <a:t>с традициями</a:t>
            </a:r>
            <a:r>
              <a:rPr lang="ru-RU" dirty="0" smtClean="0">
                <a:latin typeface="Times New Roman" pitchFamily="18" charset="0"/>
                <a:cs typeface="Times New Roman" pitchFamily="18" charset="0"/>
              </a:rPr>
              <a:t>  разных народов, познакомимся с основными  элементами русских, татарских и марийских, башкирских народных костюмов</a:t>
            </a:r>
            <a:r>
              <a:rPr lang="ru-RU" dirty="0" smtClean="0">
                <a:latin typeface="Times New Roman" pitchFamily="18" charset="0"/>
                <a:cs typeface="Times New Roman" pitchFamily="18" charset="0"/>
              </a:rPr>
              <a:t>. Каждый </a:t>
            </a:r>
            <a:r>
              <a:rPr lang="ru-RU" dirty="0" smtClean="0">
                <a:latin typeface="Times New Roman" pitchFamily="18" charset="0"/>
                <a:cs typeface="Times New Roman" pitchFamily="18" charset="0"/>
              </a:rPr>
              <a:t>народ имеет свои национальные костюмы, свой родной язык, Любимые праздники и кушанье каждого народа по-своему интересны и очень многообразны. </a:t>
            </a: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 </a:t>
            </a:r>
            <a:r>
              <a:rPr lang="ru-RU" dirty="0" smtClean="0">
                <a:latin typeface="Times New Roman" pitchFamily="18" charset="0"/>
                <a:cs typeface="Times New Roman" pitchFamily="18" charset="0"/>
              </a:rPr>
              <a:t>теперь, ребята, я приглашаю вас </a:t>
            </a:r>
            <a:r>
              <a:rPr lang="ru-RU" dirty="0" smtClean="0">
                <a:latin typeface="Times New Roman" pitchFamily="18" charset="0"/>
                <a:cs typeface="Times New Roman" pitchFamily="18" charset="0"/>
              </a:rPr>
              <a:t>посетить </a:t>
            </a:r>
            <a:r>
              <a:rPr lang="ru-RU" dirty="0" smtClean="0">
                <a:latin typeface="Times New Roman" pitchFamily="18" charset="0"/>
                <a:cs typeface="Times New Roman" pitchFamily="18" charset="0"/>
              </a:rPr>
              <a:t>выставку праздничного национального костюма и более подробно познакомиться с особенностями этих костюмов.</a:t>
            </a:r>
          </a:p>
          <a:p>
            <a:pPr>
              <a:buNone/>
            </a:pPr>
            <a:r>
              <a:rPr lang="ru-RU" dirty="0" smtClean="0">
                <a:latin typeface="Times New Roman" pitchFamily="18" charset="0"/>
                <a:cs typeface="Times New Roman" pitchFamily="18" charset="0"/>
              </a:rPr>
              <a:t>    Что </a:t>
            </a:r>
            <a:r>
              <a:rPr lang="ru-RU" dirty="0" smtClean="0">
                <a:latin typeface="Times New Roman" pitchFamily="18" charset="0"/>
                <a:cs typeface="Times New Roman" pitchFamily="18" charset="0"/>
              </a:rPr>
              <a:t>общего в этих костюмах</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А </a:t>
            </a:r>
            <a:r>
              <a:rPr lang="ru-RU" dirty="0" smtClean="0">
                <a:latin typeface="Times New Roman" pitchFamily="18" charset="0"/>
                <a:cs typeface="Times New Roman" pitchFamily="18" charset="0"/>
              </a:rPr>
              <a:t>чем же они отличаются?</a:t>
            </a:r>
            <a:endParaRPr lang="en-US"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октябрь 2013 флешка\imgpreview (1).jpg"/>
          <p:cNvPicPr>
            <a:picLocks noChangeAspect="1" noChangeArrowheads="1"/>
          </p:cNvPicPr>
          <p:nvPr/>
        </p:nvPicPr>
        <p:blipFill>
          <a:blip r:embed="rId3"/>
          <a:srcRect l="22942" t="11559" r="25109"/>
          <a:stretch>
            <a:fillRect/>
          </a:stretch>
        </p:blipFill>
        <p:spPr bwMode="auto">
          <a:xfrm>
            <a:off x="0" y="0"/>
            <a:ext cx="1143008" cy="1457350"/>
          </a:xfrm>
          <a:prstGeom prst="rect">
            <a:avLst/>
          </a:prstGeom>
          <a:noFill/>
        </p:spPr>
      </p:pic>
      <p:sp>
        <p:nvSpPr>
          <p:cNvPr id="2" name="Rectangle 1"/>
          <p:cNvSpPr>
            <a:spLocks noGrp="1"/>
          </p:cNvSpPr>
          <p:nvPr>
            <p:ph type="title"/>
          </p:nvPr>
        </p:nvSpPr>
        <p:spPr/>
        <p:txBody>
          <a:bodyPr/>
          <a:lstStyle/>
          <a:p>
            <a:r>
              <a:rPr lang="ru-RU" b="1" dirty="0" smtClean="0"/>
              <a:t>Русский народный костюм</a:t>
            </a:r>
            <a:endParaRPr lang="en-US" dirty="0"/>
          </a:p>
        </p:txBody>
      </p:sp>
      <p:sp>
        <p:nvSpPr>
          <p:cNvPr id="3" name="Rectangle 2"/>
          <p:cNvSpPr>
            <a:spLocks noGrp="1"/>
          </p:cNvSpPr>
          <p:nvPr>
            <p:ph sz="half" idx="1"/>
          </p:nvPr>
        </p:nvSpPr>
        <p:spPr>
          <a:xfrm>
            <a:off x="0" y="857232"/>
            <a:ext cx="4572000" cy="6000768"/>
          </a:xfrm>
        </p:spPr>
        <p:txBody>
          <a:bodyPr anchor="ctr">
            <a:normAutofit fontScale="55000" lnSpcReduction="20000"/>
          </a:bodyPr>
          <a:lstStyle/>
          <a:p>
            <a:pPr algn="just">
              <a:lnSpc>
                <a:spcPct val="120000"/>
              </a:lnSpc>
              <a:buNone/>
            </a:pPr>
            <a:r>
              <a:rPr lang="ru-RU" sz="3200" dirty="0" smtClean="0">
                <a:latin typeface="Times New Roman" pitchFamily="18" charset="0"/>
                <a:cs typeface="Times New Roman" pitchFamily="18" charset="0"/>
              </a:rPr>
              <a:t>   - дети вы узнали чей это костюм? </a:t>
            </a:r>
          </a:p>
          <a:p>
            <a:pPr algn="just">
              <a:lnSpc>
                <a:spcPct val="120000"/>
              </a:lnSpc>
              <a:buFontTx/>
              <a:buChar char="-"/>
            </a:pPr>
            <a:r>
              <a:rPr lang="ru-RU" sz="3200" dirty="0" smtClean="0">
                <a:latin typeface="Times New Roman" pitchFamily="18" charset="0"/>
                <a:cs typeface="Times New Roman" pitchFamily="18" charset="0"/>
              </a:rPr>
              <a:t>конечно, это русский костюм! Посмотрите:</a:t>
            </a:r>
            <a:endParaRPr lang="ru-RU" sz="3200" dirty="0" smtClean="0">
              <a:latin typeface="Times New Roman" pitchFamily="18" charset="0"/>
              <a:cs typeface="Times New Roman" pitchFamily="18" charset="0"/>
            </a:endParaRPr>
          </a:p>
          <a:p>
            <a:pPr algn="just">
              <a:lnSpc>
                <a:spcPct val="120000"/>
              </a:lnSpc>
              <a:buNone/>
            </a:pPr>
            <a:r>
              <a:rPr lang="ru-RU" sz="3200" dirty="0" smtClean="0">
                <a:latin typeface="Times New Roman" pitchFamily="18" charset="0"/>
                <a:cs typeface="Times New Roman" pitchFamily="18" charset="0"/>
              </a:rPr>
              <a:t>  рубаха с мягкими складками по вороту, сарафан, подхваченный у груди поясом с золотым шитьём. Кокошник  расшивали жемчугом, золотыми нитями или украшали свисающими нитями бисера, пушками. Поверх кокошника набрасывали фату из тонкой узорной ткани. Кокошник от слова «</a:t>
            </a:r>
            <a:r>
              <a:rPr lang="ru-RU" sz="3200" dirty="0" err="1" smtClean="0">
                <a:latin typeface="Times New Roman" pitchFamily="18" charset="0"/>
                <a:cs typeface="Times New Roman" pitchFamily="18" charset="0"/>
              </a:rPr>
              <a:t>кокошь</a:t>
            </a:r>
            <a:r>
              <a:rPr lang="ru-RU" sz="3200" dirty="0" smtClean="0">
                <a:latin typeface="Times New Roman" pitchFamily="18" charset="0"/>
                <a:cs typeface="Times New Roman" pitchFamily="18" charset="0"/>
              </a:rPr>
              <a:t>» - петух, кика или кичка (утка, сорока</a:t>
            </a:r>
            <a:r>
              <a:rPr lang="ru-RU" sz="3200" dirty="0" smtClean="0">
                <a:latin typeface="Times New Roman" pitchFamily="18" charset="0"/>
                <a:cs typeface="Times New Roman" pitchFamily="18" charset="0"/>
              </a:rPr>
              <a:t>).</a:t>
            </a:r>
          </a:p>
          <a:p>
            <a:pPr algn="just">
              <a:lnSpc>
                <a:spcPct val="120000"/>
              </a:lnSpc>
              <a:buNone/>
            </a:pP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Нити жемчуга, бусы, ожерелья, височные </a:t>
            </a:r>
            <a:r>
              <a:rPr lang="ru-RU" sz="3200" dirty="0" smtClean="0">
                <a:latin typeface="Times New Roman" pitchFamily="18" charset="0"/>
                <a:cs typeface="Times New Roman" pitchFamily="18" charset="0"/>
              </a:rPr>
              <a:t>украшения символизировали </a:t>
            </a:r>
            <a:r>
              <a:rPr lang="ru-RU" sz="3200" dirty="0" smtClean="0">
                <a:latin typeface="Times New Roman" pitchFamily="18" charset="0"/>
                <a:cs typeface="Times New Roman" pitchFamily="18" charset="0"/>
              </a:rPr>
              <a:t>струи дождя, капли росы, падающие на землю-матушку.</a:t>
            </a:r>
          </a:p>
          <a:p>
            <a:pPr>
              <a:lnSpc>
                <a:spcPct val="120000"/>
              </a:lnSpc>
              <a:buNone/>
            </a:pPr>
            <a:r>
              <a:rPr lang="ru-RU" dirty="0" smtClean="0">
                <a:latin typeface="Times New Roman" pitchFamily="18" charset="0"/>
                <a:cs typeface="Times New Roman" pitchFamily="18" charset="0"/>
              </a:rPr>
              <a:t>(во время рассказа воспитателя, дети рассматривают куклу в национальном костюме)</a:t>
            </a:r>
            <a:endParaRPr lang="en-US" dirty="0"/>
          </a:p>
        </p:txBody>
      </p:sp>
      <p:pic>
        <p:nvPicPr>
          <p:cNvPr id="10241" name="Picture 1" descr="C:\Documents and Settings\Admin\Мои документы\Мои рисунки\Изображение\Изображение.jpg"/>
          <p:cNvPicPr>
            <a:picLocks noChangeAspect="1" noChangeArrowheads="1"/>
          </p:cNvPicPr>
          <p:nvPr/>
        </p:nvPicPr>
        <p:blipFill>
          <a:blip r:embed="rId4"/>
          <a:srcRect t="1121" r="1542" b="50678"/>
          <a:stretch>
            <a:fillRect/>
          </a:stretch>
        </p:blipFill>
        <p:spPr bwMode="auto">
          <a:xfrm rot="16200000">
            <a:off x="4179071" y="1893071"/>
            <a:ext cx="5857892" cy="4071966"/>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октябрь 2013 флешка\imgpreview (2).jpg"/>
          <p:cNvPicPr>
            <a:picLocks noChangeAspect="1" noChangeArrowheads="1"/>
          </p:cNvPicPr>
          <p:nvPr/>
        </p:nvPicPr>
        <p:blipFill>
          <a:blip r:embed="rId2">
            <a:lum bright="40000" contrast="-40000"/>
          </a:blip>
          <a:srcRect/>
          <a:stretch>
            <a:fillRect/>
          </a:stretch>
        </p:blipFill>
        <p:spPr bwMode="auto">
          <a:xfrm>
            <a:off x="1" y="1"/>
            <a:ext cx="9144000" cy="6858000"/>
          </a:xfrm>
          <a:prstGeom prst="rect">
            <a:avLst/>
          </a:prstGeom>
          <a:noFill/>
        </p:spPr>
      </p:pic>
      <p:pic>
        <p:nvPicPr>
          <p:cNvPr id="34818" name="Picture 2" descr="C:\Documents and Settings\Admin\Мои документы\Мои рисунки\Изображение\Изображение 002.jpg"/>
          <p:cNvPicPr>
            <a:picLocks noChangeAspect="1" noChangeArrowheads="1"/>
          </p:cNvPicPr>
          <p:nvPr/>
        </p:nvPicPr>
        <p:blipFill>
          <a:blip r:embed="rId3"/>
          <a:srcRect b="52020"/>
          <a:stretch>
            <a:fillRect/>
          </a:stretch>
        </p:blipFill>
        <p:spPr bwMode="auto">
          <a:xfrm rot="16200000">
            <a:off x="3786178" y="1500178"/>
            <a:ext cx="6286520" cy="4429124"/>
          </a:xfrm>
          <a:prstGeom prst="rect">
            <a:avLst/>
          </a:prstGeom>
          <a:noFill/>
        </p:spPr>
      </p:pic>
      <p:sp>
        <p:nvSpPr>
          <p:cNvPr id="2" name="Заголовок 1"/>
          <p:cNvSpPr>
            <a:spLocks noGrp="1"/>
          </p:cNvSpPr>
          <p:nvPr>
            <p:ph type="title"/>
          </p:nvPr>
        </p:nvSpPr>
        <p:spPr>
          <a:xfrm>
            <a:off x="1785918" y="0"/>
            <a:ext cx="5715040" cy="714356"/>
          </a:xfrm>
        </p:spPr>
        <p:txBody>
          <a:bodyPr>
            <a:noAutofit/>
          </a:bodyPr>
          <a:lstStyle/>
          <a:p>
            <a:r>
              <a:rPr lang="ru-RU" sz="2400" dirty="0" smtClean="0"/>
              <a:t>Татарский национальный костюм</a:t>
            </a:r>
            <a:endParaRPr lang="ru-RU" sz="2400" dirty="0"/>
          </a:p>
        </p:txBody>
      </p:sp>
      <p:pic>
        <p:nvPicPr>
          <p:cNvPr id="3075" name="Picture 3" descr="D:\октябрь 2013 флешка\imgpreview (3).jpg"/>
          <p:cNvPicPr>
            <a:picLocks noChangeAspect="1" noChangeArrowheads="1"/>
          </p:cNvPicPr>
          <p:nvPr/>
        </p:nvPicPr>
        <p:blipFill>
          <a:blip r:embed="rId4"/>
          <a:srcRect/>
          <a:stretch>
            <a:fillRect/>
          </a:stretch>
        </p:blipFill>
        <p:spPr bwMode="auto">
          <a:xfrm>
            <a:off x="1" y="0"/>
            <a:ext cx="1285852" cy="1302883"/>
          </a:xfrm>
          <a:prstGeom prst="rect">
            <a:avLst/>
          </a:prstGeom>
          <a:noFill/>
        </p:spPr>
      </p:pic>
      <p:sp>
        <p:nvSpPr>
          <p:cNvPr id="4" name="Текст 3"/>
          <p:cNvSpPr>
            <a:spLocks noGrp="1"/>
          </p:cNvSpPr>
          <p:nvPr>
            <p:ph type="body" sz="half" idx="2"/>
          </p:nvPr>
        </p:nvSpPr>
        <p:spPr>
          <a:xfrm>
            <a:off x="285720" y="1000108"/>
            <a:ext cx="4143404" cy="5643602"/>
          </a:xfrm>
        </p:spPr>
        <p:txBody>
          <a:bodyPr>
            <a:normAutofit lnSpcReduction="10000"/>
          </a:bodyPr>
          <a:lstStyle/>
          <a:p>
            <a:r>
              <a:rPr lang="ru-RU" sz="1900" dirty="0" smtClean="0">
                <a:latin typeface="Times New Roman" pitchFamily="18" charset="0"/>
                <a:cs typeface="Times New Roman" pitchFamily="18" charset="0"/>
              </a:rPr>
              <a:t>- А сейчас какой национальный костюм вы видите?</a:t>
            </a:r>
          </a:p>
          <a:p>
            <a:r>
              <a:rPr lang="ru-RU" sz="2400" dirty="0" smtClean="0">
                <a:latin typeface="Times New Roman" pitchFamily="18" charset="0"/>
                <a:cs typeface="Times New Roman" pitchFamily="18" charset="0"/>
              </a:rPr>
              <a:t>Сейчас </a:t>
            </a:r>
            <a:r>
              <a:rPr lang="ru-RU" sz="2400" dirty="0" smtClean="0">
                <a:latin typeface="Times New Roman" pitchFamily="18" charset="0"/>
                <a:cs typeface="Times New Roman" pitchFamily="18" charset="0"/>
              </a:rPr>
              <a:t>перед  вами татарский национальный костюм – рубаха, камзол, шаровары. У женщин – камзол из бархата, рубаха из парчи. Вся одежда из ярких, дорогих тканей. Всё расшито орнаментом, который включает в себя растительные  элементы  узора (цветы, листья, веточки). Татарский головной   убор - мужчины и женщины носили тюбетейки</a:t>
            </a:r>
            <a:r>
              <a:rPr lang="ru-RU" sz="2400" dirty="0" smtClean="0">
                <a:latin typeface="Times New Roman" pitchFamily="18" charset="0"/>
                <a:cs typeface="Times New Roman" pitchFamily="18" charset="0"/>
              </a:rPr>
              <a:t>.</a:t>
            </a:r>
          </a:p>
          <a:p>
            <a:r>
              <a:rPr lang="ru-RU" sz="1500" dirty="0" smtClean="0">
                <a:latin typeface="Times New Roman" pitchFamily="18" charset="0"/>
                <a:cs typeface="Times New Roman" pitchFamily="18" charset="0"/>
              </a:rPr>
              <a:t>(во время рассказа воспитателя, дети рассматривают куклу в национальном костюме)</a:t>
            </a:r>
            <a:endParaRPr lang="en-US" sz="1500" dirty="0" smtClean="0"/>
          </a:p>
          <a:p>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октябрь 2013 флешка\imgpreview (4).jpg"/>
          <p:cNvPicPr>
            <a:picLocks noChangeAspect="1" noChangeArrowheads="1"/>
          </p:cNvPicPr>
          <p:nvPr/>
        </p:nvPicPr>
        <p:blipFill>
          <a:blip r:embed="rId3">
            <a:lum bright="40000" contrast="-40000"/>
          </a:blip>
          <a:srcRect/>
          <a:stretch>
            <a:fillRect/>
          </a:stretch>
        </p:blipFill>
        <p:spPr bwMode="auto">
          <a:xfrm>
            <a:off x="0" y="-1"/>
            <a:ext cx="9144000" cy="6858001"/>
          </a:xfrm>
          <a:prstGeom prst="rect">
            <a:avLst/>
          </a:prstGeom>
          <a:noFill/>
        </p:spPr>
      </p:pic>
      <p:pic>
        <p:nvPicPr>
          <p:cNvPr id="8193" name="Picture 1" descr="C:\Documents and Settings\Admin\Мои документы\Мои рисунки\Изображение\Изображение 004.jpg"/>
          <p:cNvPicPr>
            <a:picLocks noChangeAspect="1" noChangeArrowheads="1"/>
          </p:cNvPicPr>
          <p:nvPr/>
        </p:nvPicPr>
        <p:blipFill>
          <a:blip r:embed="rId4"/>
          <a:srcRect l="14195" t="14667" r="22385" b="15335"/>
          <a:stretch>
            <a:fillRect/>
          </a:stretch>
        </p:blipFill>
        <p:spPr bwMode="auto">
          <a:xfrm>
            <a:off x="5143472" y="785770"/>
            <a:ext cx="4000528" cy="6072230"/>
          </a:xfrm>
          <a:prstGeom prst="rect">
            <a:avLst/>
          </a:prstGeom>
          <a:noFill/>
        </p:spPr>
      </p:pic>
      <p:sp>
        <p:nvSpPr>
          <p:cNvPr id="2" name="Rectangle 1"/>
          <p:cNvSpPr>
            <a:spLocks noGrp="1"/>
          </p:cNvSpPr>
          <p:nvPr>
            <p:ph type="title"/>
          </p:nvPr>
        </p:nvSpPr>
        <p:spPr>
          <a:xfrm>
            <a:off x="1142976" y="1"/>
            <a:ext cx="7543824" cy="714356"/>
          </a:xfrm>
        </p:spPr>
        <p:txBody>
          <a:bodyPr>
            <a:normAutofit fontScale="90000"/>
          </a:bodyPr>
          <a:lstStyle/>
          <a:p>
            <a:r>
              <a:rPr lang="ru-RU" dirty="0" smtClean="0"/>
              <a:t>Башкирский национальный костюм</a:t>
            </a:r>
            <a:endParaRPr lang="en-US" dirty="0"/>
          </a:p>
        </p:txBody>
      </p:sp>
      <p:pic>
        <p:nvPicPr>
          <p:cNvPr id="4099" name="Picture 3" descr="D:\октябрь 2013 флешка\imgpreview (5).jpg"/>
          <p:cNvPicPr>
            <a:picLocks noChangeAspect="1" noChangeArrowheads="1"/>
          </p:cNvPicPr>
          <p:nvPr/>
        </p:nvPicPr>
        <p:blipFill>
          <a:blip r:embed="rId5"/>
          <a:srcRect/>
          <a:stretch>
            <a:fillRect/>
          </a:stretch>
        </p:blipFill>
        <p:spPr bwMode="auto">
          <a:xfrm>
            <a:off x="0" y="0"/>
            <a:ext cx="1285852" cy="1298775"/>
          </a:xfrm>
          <a:prstGeom prst="rect">
            <a:avLst/>
          </a:prstGeom>
          <a:noFill/>
        </p:spPr>
      </p:pic>
      <p:sp>
        <p:nvSpPr>
          <p:cNvPr id="3" name="Rectangle 2"/>
          <p:cNvSpPr>
            <a:spLocks noGrp="1"/>
          </p:cNvSpPr>
          <p:nvPr>
            <p:ph sz="half" idx="1"/>
          </p:nvPr>
        </p:nvSpPr>
        <p:spPr>
          <a:xfrm>
            <a:off x="-214346" y="1071546"/>
            <a:ext cx="5643602" cy="5786454"/>
          </a:xfrm>
        </p:spPr>
        <p:txBody>
          <a:bodyPr>
            <a:noAutofit/>
          </a:bodyPr>
          <a:lstStyle/>
          <a:p>
            <a:pPr>
              <a:buNone/>
            </a:pPr>
            <a:r>
              <a:rPr lang="ru-RU" sz="1600" dirty="0" smtClean="0">
                <a:latin typeface="Times New Roman" pitchFamily="18" charset="0"/>
                <a:cs typeface="Times New Roman" pitchFamily="18" charset="0"/>
              </a:rPr>
              <a:t>      Г</a:t>
            </a:r>
            <a:r>
              <a:rPr lang="ru-RU" sz="1700" dirty="0" smtClean="0">
                <a:latin typeface="Times New Roman" pitchFamily="18" charset="0"/>
                <a:cs typeface="Times New Roman" pitchFamily="18" charset="0"/>
              </a:rPr>
              <a:t>оловной убор нес на себе особую смысловую нагрузку. Он информировал об имущественном, семейном и возрастном положении человека. За головным убором закреплялась охранная функция: роль оберега играли нашитые на убор монеты, определенной формы ювелирные поделки, сердолик, раковины, перламутр, кораллы, плоды экзотических растений, птичьи пушки, когти и другие необычные предметы. Чаще других в литературе  упоминаются </a:t>
            </a:r>
            <a:r>
              <a:rPr lang="ru-RU" sz="1700" b="1" dirty="0" err="1" smtClean="0">
                <a:latin typeface="Times New Roman" pitchFamily="18" charset="0"/>
                <a:cs typeface="Times New Roman" pitchFamily="18" charset="0"/>
              </a:rPr>
              <a:t>кашмау</a:t>
            </a:r>
            <a:r>
              <a:rPr lang="ru-RU" sz="1700" dirty="0" smtClean="0">
                <a:latin typeface="Times New Roman" pitchFamily="18" charset="0"/>
                <a:cs typeface="Times New Roman" pitchFamily="18" charset="0"/>
              </a:rPr>
              <a:t> (</a:t>
            </a:r>
            <a:r>
              <a:rPr lang="ru-RU" sz="1700" i="1" dirty="0" smtClean="0">
                <a:latin typeface="Times New Roman" pitchFamily="18" charset="0"/>
                <a:cs typeface="Times New Roman" pitchFamily="18" charset="0"/>
              </a:rPr>
              <a:t>«</a:t>
            </a:r>
            <a:r>
              <a:rPr lang="ru-RU" sz="1700" i="1" dirty="0" err="1" smtClean="0">
                <a:latin typeface="Times New Roman" pitchFamily="18" charset="0"/>
                <a:cs typeface="Times New Roman" pitchFamily="18" charset="0"/>
              </a:rPr>
              <a:t>кашбов</a:t>
            </a:r>
            <a:r>
              <a:rPr lang="ru-RU" sz="1700" i="1" dirty="0" smtClean="0">
                <a:latin typeface="Times New Roman" pitchFamily="18" charset="0"/>
                <a:cs typeface="Times New Roman" pitchFamily="18" charset="0"/>
              </a:rPr>
              <a:t>»</a:t>
            </a:r>
            <a:r>
              <a:rPr lang="ru-RU" sz="1700" dirty="0" smtClean="0">
                <a:latin typeface="Times New Roman" pitchFamily="18" charset="0"/>
                <a:cs typeface="Times New Roman" pitchFamily="18" charset="0"/>
              </a:rPr>
              <a:t>, </a:t>
            </a:r>
            <a:r>
              <a:rPr lang="ru-RU" sz="1700" i="1" dirty="0" smtClean="0">
                <a:latin typeface="Times New Roman" pitchFamily="18" charset="0"/>
                <a:cs typeface="Times New Roman" pitchFamily="18" charset="0"/>
              </a:rPr>
              <a:t>«</a:t>
            </a:r>
            <a:r>
              <a:rPr lang="ru-RU" sz="1700" i="1" dirty="0" err="1" smtClean="0">
                <a:latin typeface="Times New Roman" pitchFamily="18" charset="0"/>
                <a:cs typeface="Times New Roman" pitchFamily="18" charset="0"/>
              </a:rPr>
              <a:t>кашпау</a:t>
            </a:r>
            <a:r>
              <a:rPr lang="ru-RU" sz="1700" i="1" dirty="0" smtClean="0">
                <a:latin typeface="Times New Roman" pitchFamily="18" charset="0"/>
                <a:cs typeface="Times New Roman" pitchFamily="18" charset="0"/>
              </a:rPr>
              <a:t>»</a:t>
            </a:r>
            <a:r>
              <a:rPr lang="ru-RU" sz="1700" dirty="0" smtClean="0">
                <a:latin typeface="Times New Roman" pitchFamily="18" charset="0"/>
                <a:cs typeface="Times New Roman" pitchFamily="18" charset="0"/>
              </a:rPr>
              <a:t>) и </a:t>
            </a:r>
            <a:r>
              <a:rPr lang="ru-RU" sz="1700" b="1" dirty="0" err="1" smtClean="0">
                <a:latin typeface="Times New Roman" pitchFamily="18" charset="0"/>
                <a:cs typeface="Times New Roman" pitchFamily="18" charset="0"/>
              </a:rPr>
              <a:t>кэлэпyш</a:t>
            </a:r>
            <a:r>
              <a:rPr lang="ru-RU" sz="1700" dirty="0" smtClean="0">
                <a:latin typeface="Times New Roman" pitchFamily="18" charset="0"/>
                <a:cs typeface="Times New Roman" pitchFamily="18" charset="0"/>
              </a:rPr>
              <a:t> (</a:t>
            </a:r>
            <a:r>
              <a:rPr lang="ru-RU" sz="1700" i="1" dirty="0" smtClean="0">
                <a:latin typeface="Times New Roman" pitchFamily="18" charset="0"/>
                <a:cs typeface="Times New Roman" pitchFamily="18" charset="0"/>
              </a:rPr>
              <a:t>«</a:t>
            </a:r>
            <a:r>
              <a:rPr lang="ru-RU" sz="1700" i="1" dirty="0" err="1" smtClean="0">
                <a:latin typeface="Times New Roman" pitchFamily="18" charset="0"/>
                <a:cs typeface="Times New Roman" pitchFamily="18" charset="0"/>
              </a:rPr>
              <a:t>калябаш</a:t>
            </a:r>
            <a:r>
              <a:rPr lang="ru-RU" sz="1700" i="1" dirty="0" smtClean="0">
                <a:latin typeface="Times New Roman" pitchFamily="18" charset="0"/>
                <a:cs typeface="Times New Roman" pitchFamily="18" charset="0"/>
              </a:rPr>
              <a:t>»</a:t>
            </a:r>
            <a:r>
              <a:rPr lang="ru-RU" sz="1700" dirty="0" smtClean="0">
                <a:latin typeface="Times New Roman" pitchFamily="18" charset="0"/>
                <a:cs typeface="Times New Roman" pitchFamily="18" charset="0"/>
              </a:rPr>
              <a:t>). В одежде, шитой из домашних тканей, нередко сохранялся естественный цвет - это белые полотняные рубахи и платья. Их украшением служил вытканный геометрический или вышитый растительный узор. Украшение подола платьев было принято у всех башкир. Орнаментовались также концы рукавов, ворот. </a:t>
            </a:r>
          </a:p>
          <a:p>
            <a:pPr>
              <a:buNone/>
            </a:pPr>
            <a:r>
              <a:rPr lang="ru-RU" sz="1700" dirty="0" smtClean="0">
                <a:latin typeface="Times New Roman" pitchFamily="18" charset="0"/>
                <a:cs typeface="Times New Roman" pitchFamily="18" charset="0"/>
              </a:rPr>
              <a:t>      Самое яркое украшение  костюма нагрудник. Он был очень тяжелым из-за большого количества нашивок: монет, кораллов, граненного стекла, медальонов, цепочек и т.д. </a:t>
            </a:r>
            <a:endParaRPr lang="en-US" sz="17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октябрь 2013 флешка\170px-Flag_of_Yoshkar-Ola_(Mariy-El).png"/>
          <p:cNvPicPr>
            <a:picLocks noChangeAspect="1" noChangeArrowheads="1"/>
          </p:cNvPicPr>
          <p:nvPr/>
        </p:nvPicPr>
        <p:blipFill>
          <a:blip r:embed="rId3">
            <a:lum bright="50000" contrast="-66000"/>
          </a:blip>
          <a:srcRect/>
          <a:stretch>
            <a:fillRect/>
          </a:stretch>
        </p:blipFill>
        <p:spPr bwMode="auto">
          <a:xfrm>
            <a:off x="0" y="0"/>
            <a:ext cx="9135177" cy="6858000"/>
          </a:xfrm>
          <a:prstGeom prst="rect">
            <a:avLst/>
          </a:prstGeom>
          <a:noFill/>
        </p:spPr>
      </p:pic>
      <p:pic>
        <p:nvPicPr>
          <p:cNvPr id="5123" name="Picture 3" descr="D:\октябрь 2013 флешка\100px-Coat_of_Arms_of_Yoshkar-Ola_(Mariy-El).png"/>
          <p:cNvPicPr>
            <a:picLocks noChangeAspect="1" noChangeArrowheads="1"/>
          </p:cNvPicPr>
          <p:nvPr/>
        </p:nvPicPr>
        <p:blipFill>
          <a:blip r:embed="rId4"/>
          <a:srcRect/>
          <a:stretch>
            <a:fillRect/>
          </a:stretch>
        </p:blipFill>
        <p:spPr bwMode="auto">
          <a:xfrm>
            <a:off x="0" y="0"/>
            <a:ext cx="1000100" cy="1485900"/>
          </a:xfrm>
          <a:prstGeom prst="rect">
            <a:avLst/>
          </a:prstGeom>
          <a:noFill/>
        </p:spPr>
      </p:pic>
      <p:pic>
        <p:nvPicPr>
          <p:cNvPr id="5124" name="Picture 4" descr="D:\октябрь 2013 флешка\imgpreview (7).jpg"/>
          <p:cNvPicPr>
            <a:picLocks noChangeAspect="1" noChangeArrowheads="1"/>
          </p:cNvPicPr>
          <p:nvPr/>
        </p:nvPicPr>
        <p:blipFill>
          <a:blip r:embed="rId5"/>
          <a:srcRect r="10638"/>
          <a:stretch>
            <a:fillRect/>
          </a:stretch>
        </p:blipFill>
        <p:spPr bwMode="auto">
          <a:xfrm>
            <a:off x="3929058" y="1500174"/>
            <a:ext cx="3000396" cy="4287087"/>
          </a:xfrm>
          <a:prstGeom prst="rect">
            <a:avLst/>
          </a:prstGeom>
          <a:noFill/>
        </p:spPr>
      </p:pic>
      <p:pic>
        <p:nvPicPr>
          <p:cNvPr id="5125" name="Picture 5" descr="D:\октябрь 2013 флешка\imgpreview (8).jpg"/>
          <p:cNvPicPr>
            <a:picLocks noChangeAspect="1" noChangeArrowheads="1"/>
          </p:cNvPicPr>
          <p:nvPr/>
        </p:nvPicPr>
        <p:blipFill>
          <a:blip r:embed="rId6"/>
          <a:srcRect l="22343"/>
          <a:stretch>
            <a:fillRect/>
          </a:stretch>
        </p:blipFill>
        <p:spPr bwMode="auto">
          <a:xfrm>
            <a:off x="6929454" y="1500174"/>
            <a:ext cx="2214546" cy="4286280"/>
          </a:xfrm>
          <a:prstGeom prst="rect">
            <a:avLst/>
          </a:prstGeom>
          <a:noFill/>
        </p:spPr>
      </p:pic>
      <p:sp>
        <p:nvSpPr>
          <p:cNvPr id="2" name="Rectangle 1"/>
          <p:cNvSpPr>
            <a:spLocks noGrp="1"/>
          </p:cNvSpPr>
          <p:nvPr>
            <p:ph type="title"/>
          </p:nvPr>
        </p:nvSpPr>
        <p:spPr>
          <a:xfrm>
            <a:off x="1142976" y="0"/>
            <a:ext cx="8001024" cy="857232"/>
          </a:xfrm>
        </p:spPr>
        <p:txBody>
          <a:bodyPr>
            <a:normAutofit/>
          </a:bodyPr>
          <a:lstStyle/>
          <a:p>
            <a:r>
              <a:rPr lang="ru-RU" dirty="0" smtClean="0"/>
              <a:t>Марийский национальный костюм</a:t>
            </a:r>
            <a:endParaRPr lang="en-US" dirty="0"/>
          </a:p>
        </p:txBody>
      </p:sp>
      <p:sp>
        <p:nvSpPr>
          <p:cNvPr id="3" name="Rectangle 2"/>
          <p:cNvSpPr>
            <a:spLocks noGrp="1"/>
          </p:cNvSpPr>
          <p:nvPr>
            <p:ph sz="half" idx="1"/>
          </p:nvPr>
        </p:nvSpPr>
        <p:spPr>
          <a:xfrm>
            <a:off x="0" y="928670"/>
            <a:ext cx="4495800" cy="5929330"/>
          </a:xfrm>
        </p:spPr>
        <p:txBody>
          <a:bodyPr>
            <a:noAutofit/>
          </a:bodyPr>
          <a:lstStyle/>
          <a:p>
            <a:pPr>
              <a:buNone/>
            </a:pPr>
            <a:r>
              <a:rPr lang="ru-RU" sz="2200" dirty="0" smtClean="0">
                <a:latin typeface="Times New Roman" pitchFamily="18" charset="0"/>
                <a:cs typeface="Times New Roman" pitchFamily="18" charset="0"/>
              </a:rPr>
              <a:t>     Женское </a:t>
            </a:r>
            <a:r>
              <a:rPr lang="ru-RU" sz="2200" dirty="0" smtClean="0">
                <a:latin typeface="Times New Roman" pitchFamily="18" charset="0"/>
                <a:cs typeface="Times New Roman" pitchFamily="18" charset="0"/>
              </a:rPr>
              <a:t>платье и фартук  богато украшено вышивкой. Женщины также как и мужчины носили  штаны, кафтан, лыковую обувь.  Особенным своеобразием отличались женские головные уборы. Они были  различны по своей форме. На костюм женщины надевали набор разных украшений, которые они делали из монет, бисера, бусинок, ракушек. Эти украшения позволяли отпугивать злых духов, нечистую силу</a:t>
            </a:r>
            <a:r>
              <a:rPr lang="ru-RU"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(во время рассказа воспитателя, дети рассматривают куклу в национальном костюме)</a:t>
            </a:r>
            <a:endParaRPr lang="en-US" sz="1200" dirty="0" smtClean="0"/>
          </a:p>
          <a:p>
            <a:pPr>
              <a:buNone/>
            </a:pPr>
            <a:r>
              <a:rPr lang="ru-RU" sz="22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Чей же это костюм? Это марийский национальный костюм!</a:t>
            </a:r>
            <a:endParaRPr lang="en-US" sz="1800" dirty="0">
              <a:latin typeface="Times New Roman" pitchFamily="18" charset="0"/>
              <a:cs typeface="Times New Roman" pitchFamily="18" charset="0"/>
            </a:endParaRPr>
          </a:p>
        </p:txBody>
      </p:sp>
      <p:pic>
        <p:nvPicPr>
          <p:cNvPr id="5126" name="Picture 6" descr="D:\октябрь 2013 флешка\imgpreview (9).jpg"/>
          <p:cNvPicPr>
            <a:picLocks noChangeAspect="1" noChangeArrowheads="1"/>
          </p:cNvPicPr>
          <p:nvPr/>
        </p:nvPicPr>
        <p:blipFill>
          <a:blip r:embed="rId7"/>
          <a:srcRect l="5405" t="11295" r="4053" b="14693"/>
          <a:stretch>
            <a:fillRect/>
          </a:stretch>
        </p:blipFill>
        <p:spPr bwMode="auto">
          <a:xfrm>
            <a:off x="4143372" y="5786454"/>
            <a:ext cx="4786346" cy="1071546"/>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октябрь 2013 флешка\flag_chuvashii-600x374.png"/>
          <p:cNvPicPr>
            <a:picLocks noChangeAspect="1" noChangeArrowheads="1"/>
          </p:cNvPicPr>
          <p:nvPr/>
        </p:nvPicPr>
        <p:blipFill>
          <a:blip r:embed="rId2">
            <a:lum bright="84000" contrast="-81000"/>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214414" y="273050"/>
            <a:ext cx="7572428" cy="727058"/>
          </a:xfrm>
        </p:spPr>
        <p:txBody>
          <a:bodyPr>
            <a:normAutofit fontScale="90000"/>
          </a:bodyPr>
          <a:lstStyle/>
          <a:p>
            <a:pPr algn="ctr"/>
            <a:r>
              <a:rPr lang="ru-RU" sz="4800" dirty="0" smtClean="0">
                <a:latin typeface="Times New Roman" pitchFamily="18" charset="0"/>
                <a:cs typeface="Times New Roman" pitchFamily="18" charset="0"/>
              </a:rPr>
              <a:t>Чувашский костюм</a:t>
            </a:r>
            <a:endParaRPr lang="ru-RU" sz="4800" dirty="0">
              <a:latin typeface="Times New Roman" pitchFamily="18" charset="0"/>
              <a:cs typeface="Times New Roman" pitchFamily="18" charset="0"/>
            </a:endParaRPr>
          </a:p>
        </p:txBody>
      </p:sp>
      <p:sp>
        <p:nvSpPr>
          <p:cNvPr id="4" name="Текст 3"/>
          <p:cNvSpPr>
            <a:spLocks noGrp="1"/>
          </p:cNvSpPr>
          <p:nvPr>
            <p:ph type="body" sz="half" idx="2"/>
          </p:nvPr>
        </p:nvSpPr>
        <p:spPr>
          <a:xfrm>
            <a:off x="0" y="1142984"/>
            <a:ext cx="4643438" cy="5572164"/>
          </a:xfrm>
        </p:spPr>
        <p:txBody>
          <a:bodyPr>
            <a:noAutofit/>
          </a:bodyPr>
          <a:lstStyle/>
          <a:p>
            <a:r>
              <a:rPr lang="ru-RU" sz="2000" dirty="0" smtClean="0">
                <a:latin typeface="Times New Roman" pitchFamily="18" charset="0"/>
                <a:cs typeface="Times New Roman" pitchFamily="18" charset="0"/>
              </a:rPr>
              <a:t>Чувашская национальная одежда традиционно имела различные формы и варианты. Но все, вплоть до украшений, имело символический ритуальный характер. Особую роль играл белый цвет одежды. Считалось, что Бог любит белый цвет. Чувашей можно образно назвать детьми солнца. Схематичные изображения дневного светила присутствуют в костюме повсюду: и на головных уборах женщин и девушек, и в вышивке на мужских и женских платьях. Солнце, дающее силу и жизнь всему на земле, занимало в </a:t>
            </a:r>
            <a:r>
              <a:rPr lang="ru-RU" sz="2000" dirty="0" err="1" smtClean="0">
                <a:latin typeface="Times New Roman" pitchFamily="18" charset="0"/>
                <a:cs typeface="Times New Roman" pitchFamily="18" charset="0"/>
              </a:rPr>
              <a:t>миропредставлении</a:t>
            </a:r>
            <a:r>
              <a:rPr lang="ru-RU" sz="2000" dirty="0" smtClean="0">
                <a:latin typeface="Times New Roman" pitchFamily="18" charset="0"/>
                <a:cs typeface="Times New Roman" pitchFamily="18" charset="0"/>
              </a:rPr>
              <a:t> чувашей значительное место.</a:t>
            </a:r>
            <a:endParaRPr lang="ru-RU" sz="2000" dirty="0">
              <a:latin typeface="Times New Roman" pitchFamily="18" charset="0"/>
              <a:cs typeface="Times New Roman" pitchFamily="18" charset="0"/>
            </a:endParaRPr>
          </a:p>
        </p:txBody>
      </p:sp>
      <p:pic>
        <p:nvPicPr>
          <p:cNvPr id="6148" name="Picture 4" descr="D:\октябрь 2013 флешка\gerb_1000.jpg"/>
          <p:cNvPicPr>
            <a:picLocks noChangeAspect="1" noChangeArrowheads="1"/>
          </p:cNvPicPr>
          <p:nvPr/>
        </p:nvPicPr>
        <p:blipFill>
          <a:blip r:embed="rId3" cstate="print"/>
          <a:srcRect/>
          <a:stretch>
            <a:fillRect/>
          </a:stretch>
        </p:blipFill>
        <p:spPr bwMode="auto">
          <a:xfrm>
            <a:off x="1" y="0"/>
            <a:ext cx="1285851" cy="1198483"/>
          </a:xfrm>
          <a:prstGeom prst="rect">
            <a:avLst/>
          </a:prstGeom>
          <a:noFill/>
        </p:spPr>
      </p:pic>
      <p:pic>
        <p:nvPicPr>
          <p:cNvPr id="6149" name="Picture 5" descr="D:\октябрь 2013 флешка\imgpreview (12).jpg"/>
          <p:cNvPicPr>
            <a:picLocks noChangeAspect="1" noChangeArrowheads="1"/>
          </p:cNvPicPr>
          <p:nvPr/>
        </p:nvPicPr>
        <p:blipFill>
          <a:blip r:embed="rId4"/>
          <a:srcRect t="8929" r="15747" b="19643"/>
          <a:stretch>
            <a:fillRect/>
          </a:stretch>
        </p:blipFill>
        <p:spPr bwMode="auto">
          <a:xfrm>
            <a:off x="4643406" y="928670"/>
            <a:ext cx="4500594" cy="2857520"/>
          </a:xfrm>
          <a:prstGeom prst="rect">
            <a:avLst/>
          </a:prstGeom>
          <a:noFill/>
        </p:spPr>
      </p:pic>
      <p:pic>
        <p:nvPicPr>
          <p:cNvPr id="6150" name="Picture 6" descr="D:\октябрь 2013 флешка\imgpreview (10).jpg"/>
          <p:cNvPicPr>
            <a:picLocks noChangeAspect="1" noChangeArrowheads="1"/>
          </p:cNvPicPr>
          <p:nvPr/>
        </p:nvPicPr>
        <p:blipFill>
          <a:blip r:embed="rId5"/>
          <a:srcRect l="18405" r="26380"/>
          <a:stretch>
            <a:fillRect/>
          </a:stretch>
        </p:blipFill>
        <p:spPr bwMode="auto">
          <a:xfrm>
            <a:off x="7429520" y="3786190"/>
            <a:ext cx="1233399" cy="3071810"/>
          </a:xfrm>
          <a:prstGeom prst="rect">
            <a:avLst/>
          </a:prstGeom>
          <a:noFill/>
        </p:spPr>
      </p:pic>
      <p:pic>
        <p:nvPicPr>
          <p:cNvPr id="6151" name="Picture 7" descr="D:\октябрь 2013 флешка\18.JPG"/>
          <p:cNvPicPr>
            <a:picLocks noChangeAspect="1" noChangeArrowheads="1"/>
          </p:cNvPicPr>
          <p:nvPr/>
        </p:nvPicPr>
        <p:blipFill>
          <a:blip r:embed="rId6" cstate="print"/>
          <a:srcRect/>
          <a:stretch>
            <a:fillRect/>
          </a:stretch>
        </p:blipFill>
        <p:spPr bwMode="auto">
          <a:xfrm>
            <a:off x="4929190" y="3771001"/>
            <a:ext cx="2357454" cy="30869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октябрь 2013 флешка\1d855fcdb510ff69a1c7ed4e63c2ba61.jpg"/>
          <p:cNvPicPr>
            <a:picLocks noChangeAspect="1" noChangeArrowheads="1"/>
          </p:cNvPicPr>
          <p:nvPr/>
        </p:nvPicPr>
        <p:blipFill>
          <a:blip r:embed="rId2">
            <a:lum bright="50000" contrast="-71000"/>
          </a:blip>
          <a:srcRect/>
          <a:stretch>
            <a:fillRect/>
          </a:stretch>
        </p:blipFill>
        <p:spPr bwMode="auto">
          <a:xfrm>
            <a:off x="0" y="0"/>
            <a:ext cx="9144000" cy="6858000"/>
          </a:xfrm>
          <a:prstGeom prst="rect">
            <a:avLst/>
          </a:prstGeom>
          <a:noFill/>
        </p:spPr>
      </p:pic>
      <p:pic>
        <p:nvPicPr>
          <p:cNvPr id="7171" name="Picture 3" descr="D:\октябрь 2013 флешка\imgpreview (6).jpg"/>
          <p:cNvPicPr>
            <a:picLocks noChangeAspect="1" noChangeArrowheads="1"/>
          </p:cNvPicPr>
          <p:nvPr/>
        </p:nvPicPr>
        <p:blipFill>
          <a:blip r:embed="rId3"/>
          <a:srcRect/>
          <a:stretch>
            <a:fillRect/>
          </a:stretch>
        </p:blipFill>
        <p:spPr bwMode="auto">
          <a:xfrm>
            <a:off x="0" y="0"/>
            <a:ext cx="1143008" cy="1142984"/>
          </a:xfrm>
          <a:prstGeom prst="rect">
            <a:avLst/>
          </a:prstGeom>
          <a:noFill/>
        </p:spPr>
      </p:pic>
      <p:sp>
        <p:nvSpPr>
          <p:cNvPr id="2" name="Заголовок 1"/>
          <p:cNvSpPr>
            <a:spLocks noGrp="1"/>
          </p:cNvSpPr>
          <p:nvPr>
            <p:ph type="title"/>
          </p:nvPr>
        </p:nvSpPr>
        <p:spPr>
          <a:xfrm>
            <a:off x="457200" y="0"/>
            <a:ext cx="8258204" cy="857232"/>
          </a:xfrm>
        </p:spPr>
        <p:txBody>
          <a:bodyPr>
            <a:normAutofit/>
          </a:bodyPr>
          <a:lstStyle/>
          <a:p>
            <a:pPr algn="ctr"/>
            <a:r>
              <a:rPr lang="ru-RU" sz="4000" dirty="0" smtClean="0">
                <a:latin typeface="Times New Roman" pitchFamily="18" charset="0"/>
                <a:cs typeface="Times New Roman" pitchFamily="18" charset="0"/>
              </a:rPr>
              <a:t>Удмуртский костюм</a:t>
            </a:r>
            <a:endParaRPr lang="ru-RU" sz="4000" dirty="0">
              <a:latin typeface="Times New Roman" pitchFamily="18" charset="0"/>
              <a:cs typeface="Times New Roman" pitchFamily="18" charset="0"/>
            </a:endParaRPr>
          </a:p>
        </p:txBody>
      </p:sp>
      <p:pic>
        <p:nvPicPr>
          <p:cNvPr id="7172" name="Picture 4" descr="D:\октябрь 2013 флешка\be2172e4aeccadf4f1dfda694c967fe1.jpg"/>
          <p:cNvPicPr>
            <a:picLocks noChangeAspect="1" noChangeArrowheads="1"/>
          </p:cNvPicPr>
          <p:nvPr/>
        </p:nvPicPr>
        <p:blipFill>
          <a:blip r:embed="rId4"/>
          <a:srcRect/>
          <a:stretch>
            <a:fillRect/>
          </a:stretch>
        </p:blipFill>
        <p:spPr bwMode="auto">
          <a:xfrm>
            <a:off x="4286248" y="1571612"/>
            <a:ext cx="4857752" cy="4180029"/>
          </a:xfrm>
          <a:prstGeom prst="rect">
            <a:avLst/>
          </a:prstGeom>
          <a:noFill/>
        </p:spPr>
      </p:pic>
      <p:sp>
        <p:nvSpPr>
          <p:cNvPr id="4" name="Текст 3"/>
          <p:cNvSpPr>
            <a:spLocks noGrp="1"/>
          </p:cNvSpPr>
          <p:nvPr>
            <p:ph type="body" sz="half" idx="2"/>
          </p:nvPr>
        </p:nvSpPr>
        <p:spPr>
          <a:xfrm>
            <a:off x="0" y="1000108"/>
            <a:ext cx="4357686" cy="5857892"/>
          </a:xfrm>
        </p:spPr>
        <p:txBody>
          <a:bodyPr>
            <a:noAutofit/>
          </a:bodyPr>
          <a:lstStyle/>
          <a:p>
            <a:r>
              <a:rPr lang="ru-RU" sz="1600" dirty="0" smtClean="0">
                <a:solidFill>
                  <a:schemeClr val="tx1">
                    <a:lumMod val="95000"/>
                    <a:lumOff val="5000"/>
                  </a:schemeClr>
                </a:solidFill>
                <a:latin typeface="Times New Roman" pitchFamily="18" charset="0"/>
                <a:cs typeface="Times New Roman" pitchFamily="18" charset="0"/>
              </a:rPr>
              <a:t>Одежда </a:t>
            </a:r>
            <a:r>
              <a:rPr lang="ru-RU" sz="1600" dirty="0" smtClean="0">
                <a:solidFill>
                  <a:schemeClr val="tx1">
                    <a:lumMod val="95000"/>
                    <a:lumOff val="5000"/>
                  </a:schemeClr>
                </a:solidFill>
                <a:latin typeface="Times New Roman" pitchFamily="18" charset="0"/>
                <a:cs typeface="Times New Roman" pitchFamily="18" charset="0"/>
              </a:rPr>
              <a:t>женщин </a:t>
            </a:r>
            <a:r>
              <a:rPr lang="ru-RU" sz="1600" dirty="0" smtClean="0">
                <a:solidFill>
                  <a:schemeClr val="tx1">
                    <a:lumMod val="95000"/>
                    <a:lumOff val="5000"/>
                  </a:schemeClr>
                </a:solidFill>
                <a:latin typeface="Times New Roman" pitchFamily="18" charset="0"/>
                <a:cs typeface="Times New Roman" pitchFamily="18" charset="0"/>
              </a:rPr>
              <a:t>включала рубаху, поверх которой надевали сшитый в талию камзол или безрукавку и передник с высокой грудкой, под рубахой носились штаны. Поверх этой одежды женщины носили шерстяные и полушерстяные кафтаны и овчинные шубы. Обувью были плетеные лапти, башмаки или валенки. Девичьи и женские головные уборы – платки, шапочки, повязки и др. - отличались большим разнообразием. Они отражали возрастное и семейное положение.  Многочисленны были украшения из бисера, бусин, монет и т.п. Мужская одежда состояла из рубахи-косоворотки </a:t>
            </a:r>
            <a:r>
              <a:rPr lang="ru-RU" sz="1600" dirty="0" err="1" smtClean="0">
                <a:solidFill>
                  <a:schemeClr val="tx1">
                    <a:lumMod val="95000"/>
                    <a:lumOff val="5000"/>
                  </a:schemeClr>
                </a:solidFill>
                <a:latin typeface="Times New Roman" pitchFamily="18" charset="0"/>
                <a:cs typeface="Times New Roman" pitchFamily="18" charset="0"/>
              </a:rPr>
              <a:t>туникообразного</a:t>
            </a:r>
            <a:r>
              <a:rPr lang="ru-RU" sz="1600" dirty="0" smtClean="0">
                <a:solidFill>
                  <a:schemeClr val="tx1">
                    <a:lumMod val="95000"/>
                    <a:lumOff val="5000"/>
                  </a:schemeClr>
                </a:solidFill>
                <a:latin typeface="Times New Roman" pitchFamily="18" charset="0"/>
                <a:cs typeface="Times New Roman" pitchFamily="18" charset="0"/>
              </a:rPr>
              <a:t> кроя с невысоким стоячим воротником, ее носили с плетеным или кожаным поясом, пестрядинных штанов на кожаном или шерстяном поясе. Головными уборами были валяная шляпа или овчинная шапка, а обувью – лапти, сапоги, валенки. Мужчины носили кожаную сумку с огнивом, трутом и другими вещами. Верхней мужской одеждой были белый холщовый халат или отрезной по талии суконный зипун, а также овчинная шуба.</a:t>
            </a:r>
            <a:endParaRPr lang="ru-RU" sz="16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071546"/>
            <a:ext cx="8229600" cy="5054618"/>
          </a:xfrm>
        </p:spPr>
        <p:txBody>
          <a:bodyPr>
            <a:normAutofit/>
          </a:bodyPr>
          <a:lstStyle/>
          <a:p>
            <a:pPr>
              <a:buNone/>
            </a:pPr>
            <a:r>
              <a:rPr lang="ru-RU" dirty="0" smtClean="0">
                <a:latin typeface="Times New Roman" pitchFamily="18" charset="0"/>
                <a:cs typeface="Times New Roman" pitchFamily="18" charset="0"/>
              </a:rPr>
              <a:t>- Обратите </a:t>
            </a:r>
            <a:r>
              <a:rPr lang="ru-RU" dirty="0" smtClean="0">
                <a:latin typeface="Times New Roman" pitchFamily="18" charset="0"/>
                <a:cs typeface="Times New Roman" pitchFamily="18" charset="0"/>
              </a:rPr>
              <a:t>внимание, как красиво они все украшены – расшиты золотыми нитями, бисером, бусинками.</a:t>
            </a:r>
          </a:p>
          <a:p>
            <a:pPr>
              <a:buNone/>
            </a:pPr>
            <a:r>
              <a:rPr lang="ru-RU" dirty="0" smtClean="0">
                <a:latin typeface="Times New Roman" pitchFamily="18" charset="0"/>
                <a:cs typeface="Times New Roman" pitchFamily="18" charset="0"/>
              </a:rPr>
              <a:t>- Где же сегодня, в современной жизни, мы можем увидеть народные (национальные) костюмы? Когда их одевают?   </a:t>
            </a:r>
          </a:p>
          <a:p>
            <a:pPr>
              <a:buNone/>
            </a:pPr>
            <a:r>
              <a:rPr lang="ru-RU" dirty="0" smtClean="0">
                <a:latin typeface="Times New Roman" pitchFamily="18" charset="0"/>
                <a:cs typeface="Times New Roman" pitchFamily="18" charset="0"/>
              </a:rPr>
              <a:t>- В таких костюмах можно встретить людей на улицах города? </a:t>
            </a:r>
          </a:p>
          <a:p>
            <a:pPr>
              <a:buNone/>
            </a:pPr>
            <a:r>
              <a:rPr lang="ru-RU" dirty="0" smtClean="0">
                <a:latin typeface="Times New Roman" pitchFamily="18" charset="0"/>
                <a:cs typeface="Times New Roman" pitchFamily="18" charset="0"/>
              </a:rPr>
              <a:t>- В </a:t>
            </a:r>
            <a:r>
              <a:rPr lang="ru-RU" dirty="0" smtClean="0">
                <a:latin typeface="Times New Roman" pitchFamily="18" charset="0"/>
                <a:cs typeface="Times New Roman" pitchFamily="18" charset="0"/>
              </a:rPr>
              <a:t>такой одежде не очень удобно играть и бегать. Это праздничная одежда для особых случаев.</a:t>
            </a:r>
          </a:p>
          <a:p>
            <a:pPr>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142976" y="428604"/>
            <a:ext cx="7543824" cy="1571636"/>
          </a:xfrm>
        </p:spPr>
        <p:txBody>
          <a:bodyPr>
            <a:normAutofit fontScale="90000"/>
          </a:bodyPr>
          <a:lstStyle/>
          <a:p>
            <a:pPr algn="l"/>
            <a:r>
              <a:rPr lang="ru-RU" b="1" dirty="0" smtClean="0"/>
              <a:t>Дефиле, показ моделей </a:t>
            </a:r>
            <a:r>
              <a:rPr lang="ru-RU" b="1" dirty="0" smtClean="0"/>
              <a:t>одежды</a:t>
            </a:r>
            <a:br>
              <a:rPr lang="ru-RU" b="1" dirty="0" smtClean="0"/>
            </a:br>
            <a:r>
              <a:rPr lang="ru-RU" sz="2200" dirty="0" smtClean="0">
                <a:solidFill>
                  <a:schemeClr val="tx1">
                    <a:lumMod val="95000"/>
                    <a:lumOff val="5000"/>
                  </a:schemeClr>
                </a:solidFill>
                <a:latin typeface="Times New Roman" pitchFamily="18" charset="0"/>
                <a:cs typeface="Times New Roman" pitchFamily="18" charset="0"/>
              </a:rPr>
              <a:t> </a:t>
            </a:r>
            <a:r>
              <a:rPr lang="ru-RU" sz="2200" dirty="0" smtClean="0">
                <a:solidFill>
                  <a:schemeClr val="tx1">
                    <a:lumMod val="95000"/>
                    <a:lumOff val="5000"/>
                  </a:schemeClr>
                </a:solidFill>
                <a:latin typeface="Times New Roman" pitchFamily="18" charset="0"/>
                <a:cs typeface="Times New Roman" pitchFamily="18" charset="0"/>
              </a:rPr>
              <a:t/>
            </a:r>
            <a:br>
              <a:rPr lang="ru-RU" sz="2200" dirty="0" smtClean="0">
                <a:solidFill>
                  <a:schemeClr val="tx1">
                    <a:lumMod val="95000"/>
                    <a:lumOff val="5000"/>
                  </a:schemeClr>
                </a:solidFill>
                <a:latin typeface="Times New Roman" pitchFamily="18" charset="0"/>
                <a:cs typeface="Times New Roman" pitchFamily="18" charset="0"/>
              </a:rPr>
            </a:br>
            <a:r>
              <a:rPr lang="ru-RU" dirty="0" smtClean="0"/>
              <a:t/>
            </a:r>
            <a:br>
              <a:rPr lang="ru-RU" dirty="0" smtClean="0"/>
            </a:br>
            <a:endParaRPr lang="en-US" dirty="0"/>
          </a:p>
        </p:txBody>
      </p:sp>
      <p:sp>
        <p:nvSpPr>
          <p:cNvPr id="3" name="Rectangle 2"/>
          <p:cNvSpPr>
            <a:spLocks noGrp="1"/>
          </p:cNvSpPr>
          <p:nvPr>
            <p:ph sz="half" idx="1"/>
          </p:nvPr>
        </p:nvSpPr>
        <p:spPr>
          <a:xfrm>
            <a:off x="-428660" y="928670"/>
            <a:ext cx="4714908" cy="5197493"/>
          </a:xfrm>
        </p:spPr>
        <p:txBody>
          <a:bodyPr>
            <a:normAutofit/>
          </a:bodyPr>
          <a:lstStyle/>
          <a:p>
            <a:pPr>
              <a:lnSpc>
                <a:spcPct val="120000"/>
              </a:lnSpc>
              <a:buNone/>
            </a:pPr>
            <a:r>
              <a:rPr lang="ru-RU" dirty="0" smtClean="0">
                <a:solidFill>
                  <a:schemeClr val="tx1">
                    <a:lumMod val="95000"/>
                    <a:lumOff val="5000"/>
                  </a:schemeClr>
                </a:solidFill>
                <a:latin typeface="Times New Roman" pitchFamily="18" charset="0"/>
                <a:cs typeface="Times New Roman" pitchFamily="18" charset="0"/>
              </a:rPr>
              <a:t>    Ребята</a:t>
            </a:r>
            <a:r>
              <a:rPr lang="ru-RU" dirty="0" smtClean="0">
                <a:solidFill>
                  <a:schemeClr val="tx1">
                    <a:lumMod val="95000"/>
                    <a:lumOff val="5000"/>
                  </a:schemeClr>
                </a:solidFill>
                <a:latin typeface="Times New Roman" pitchFamily="18" charset="0"/>
                <a:cs typeface="Times New Roman" pitchFamily="18" charset="0"/>
              </a:rPr>
              <a:t>, я приготовила сюрприз для вас. Я предлагаю вам померить понравившиеся  костюмы. </a:t>
            </a:r>
            <a:endParaRPr lang="en-US" dirty="0"/>
          </a:p>
        </p:txBody>
      </p:sp>
      <p:pic>
        <p:nvPicPr>
          <p:cNvPr id="4098" name="Picture 2" descr="C:\Documents and Settings\Admin\Рабочий стол\Ринальда_files\фото 5 группа\фото 5 группа2\DSC02790.jpg"/>
          <p:cNvPicPr>
            <a:picLocks noChangeAspect="1" noChangeArrowheads="1"/>
          </p:cNvPicPr>
          <p:nvPr/>
        </p:nvPicPr>
        <p:blipFill>
          <a:blip r:embed="rId3" cstate="print"/>
          <a:srcRect t="34835"/>
          <a:stretch>
            <a:fillRect/>
          </a:stretch>
        </p:blipFill>
        <p:spPr bwMode="auto">
          <a:xfrm>
            <a:off x="5051253" y="642918"/>
            <a:ext cx="4092747" cy="2000264"/>
          </a:xfrm>
          <a:prstGeom prst="rect">
            <a:avLst/>
          </a:prstGeom>
          <a:noFill/>
        </p:spPr>
      </p:pic>
      <p:pic>
        <p:nvPicPr>
          <p:cNvPr id="8195" name="Picture 3" descr="D:\октябрь 2013 флешка\y04P2WkBeFk.jpg"/>
          <p:cNvPicPr>
            <a:picLocks noChangeAspect="1" noChangeArrowheads="1"/>
          </p:cNvPicPr>
          <p:nvPr/>
        </p:nvPicPr>
        <p:blipFill>
          <a:blip r:embed="rId4"/>
          <a:srcRect l="24006" t="17059" r="55505"/>
          <a:stretch>
            <a:fillRect/>
          </a:stretch>
        </p:blipFill>
        <p:spPr bwMode="auto">
          <a:xfrm>
            <a:off x="4214810" y="1142984"/>
            <a:ext cx="1571636" cy="4316436"/>
          </a:xfrm>
          <a:prstGeom prst="rect">
            <a:avLst/>
          </a:prstGeom>
          <a:noFill/>
        </p:spPr>
      </p:pic>
      <p:pic>
        <p:nvPicPr>
          <p:cNvPr id="8196" name="Picture 4" descr="D:\октябрь 2013 флешка\Tq5jGqFA_sI.jpg"/>
          <p:cNvPicPr>
            <a:picLocks noChangeAspect="1" noChangeArrowheads="1"/>
          </p:cNvPicPr>
          <p:nvPr/>
        </p:nvPicPr>
        <p:blipFill>
          <a:blip r:embed="rId5"/>
          <a:srcRect l="8960" t="23294" r="30505" b="4125"/>
          <a:stretch>
            <a:fillRect/>
          </a:stretch>
        </p:blipFill>
        <p:spPr bwMode="auto">
          <a:xfrm>
            <a:off x="0" y="3257550"/>
            <a:ext cx="4500562" cy="3600450"/>
          </a:xfrm>
          <a:prstGeom prst="rect">
            <a:avLst/>
          </a:prstGeom>
          <a:noFill/>
        </p:spPr>
      </p:pic>
      <p:pic>
        <p:nvPicPr>
          <p:cNvPr id="8197" name="Picture 5" descr="D:\октябрь 2013 флешка\mHVPt8HMgAI.jpg"/>
          <p:cNvPicPr>
            <a:picLocks noChangeAspect="1" noChangeArrowheads="1"/>
          </p:cNvPicPr>
          <p:nvPr/>
        </p:nvPicPr>
        <p:blipFill>
          <a:blip r:embed="rId6">
            <a:lum/>
          </a:blip>
          <a:srcRect l="35989" t="17319" r="20240"/>
          <a:stretch>
            <a:fillRect/>
          </a:stretch>
        </p:blipFill>
        <p:spPr bwMode="auto">
          <a:xfrm>
            <a:off x="5786414" y="2636815"/>
            <a:ext cx="3357586" cy="4221185"/>
          </a:xfrm>
          <a:prstGeom prst="rect">
            <a:avLst/>
          </a:prstGeom>
          <a:noFill/>
        </p:spPr>
      </p:pic>
    </p:spTree>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b="1" dirty="0" smtClean="0"/>
              <a:t>Творческая продуктивная деятельность</a:t>
            </a:r>
            <a:endParaRPr lang="ru-RU" dirty="0"/>
          </a:p>
        </p:txBody>
      </p:sp>
      <p:sp>
        <p:nvSpPr>
          <p:cNvPr id="3" name="Содержимое 2"/>
          <p:cNvSpPr>
            <a:spLocks noGrp="1"/>
          </p:cNvSpPr>
          <p:nvPr>
            <p:ph idx="1"/>
          </p:nvPr>
        </p:nvSpPr>
        <p:spPr>
          <a:xfrm>
            <a:off x="457200" y="1514476"/>
            <a:ext cx="8686800" cy="5129234"/>
          </a:xfrm>
        </p:spPr>
        <p:txBody>
          <a:bodyPr>
            <a:normAutofit fontScale="92500" lnSpcReduction="10000"/>
          </a:bodyPr>
          <a:lstStyle/>
          <a:p>
            <a:pPr>
              <a:buNone/>
            </a:pPr>
            <a:r>
              <a:rPr lang="ru-RU" dirty="0" smtClean="0">
                <a:latin typeface="Times New Roman" pitchFamily="18" charset="0"/>
                <a:cs typeface="Times New Roman" pitchFamily="18" charset="0"/>
              </a:rPr>
              <a:t>В прошлые времена девушки сами шили и украшали свою одежду.</a:t>
            </a:r>
          </a:p>
          <a:p>
            <a:pPr>
              <a:buNone/>
            </a:pPr>
            <a:r>
              <a:rPr lang="ru-RU" dirty="0" smtClean="0">
                <a:latin typeface="Times New Roman" pitchFamily="18" charset="0"/>
                <a:cs typeface="Times New Roman" pitchFamily="18" charset="0"/>
              </a:rPr>
              <a:t>- Интересно, сможем ли мы с вами сегодня быть такими же умелицами и умельцами?</a:t>
            </a:r>
          </a:p>
          <a:p>
            <a:pPr>
              <a:buNone/>
            </a:pPr>
            <a:r>
              <a:rPr lang="ru-RU" dirty="0" smtClean="0">
                <a:latin typeface="Times New Roman" pitchFamily="18" charset="0"/>
                <a:cs typeface="Times New Roman" pitchFamily="18" charset="0"/>
              </a:rPr>
              <a:t>- А кто знает, как называют людей, которые придумывают и создают новые модели одежды? (модельеры)</a:t>
            </a:r>
          </a:p>
          <a:p>
            <a:pPr>
              <a:buNone/>
            </a:pPr>
            <a:r>
              <a:rPr lang="ru-RU" dirty="0" smtClean="0">
                <a:latin typeface="Times New Roman" pitchFamily="18" charset="0"/>
                <a:cs typeface="Times New Roman" pitchFamily="18" charset="0"/>
              </a:rPr>
              <a:t>- Ребята, я предлагаю вам побывать в роли модельеров и поработать в творческой мастерской «Костюм своими руками».</a:t>
            </a:r>
          </a:p>
          <a:p>
            <a:pPr>
              <a:buNone/>
            </a:pPr>
            <a:r>
              <a:rPr lang="ru-RU" dirty="0" smtClean="0">
                <a:latin typeface="Times New Roman" pitchFamily="18" charset="0"/>
                <a:cs typeface="Times New Roman" pitchFamily="18" charset="0"/>
              </a:rPr>
              <a:t>- Я принесла вам шаблоны костюмов, их необходимо разукрасить и украсить. Работать будем в группах. Выбирайте понравившийся костюм и карандаши, материалы, с которым будете работать.</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009.jpg"/>
          <p:cNvPicPr>
            <a:picLocks noChangeAspect="1"/>
          </p:cNvPicPr>
          <p:nvPr/>
        </p:nvPicPr>
        <p:blipFill>
          <a:blip r:embed="rId2"/>
          <a:srcRect l="3947"/>
          <a:stretch>
            <a:fillRect/>
          </a:stretch>
        </p:blipFill>
        <p:spPr>
          <a:xfrm rot="16200000">
            <a:off x="1857369" y="-428633"/>
            <a:ext cx="5429264" cy="9144001"/>
          </a:xfrm>
          <a:prstGeom prst="rect">
            <a:avLst/>
          </a:prstGeom>
        </p:spPr>
      </p:pic>
      <p:sp>
        <p:nvSpPr>
          <p:cNvPr id="2" name="Заголовок 1"/>
          <p:cNvSpPr>
            <a:spLocks noGrp="1"/>
          </p:cNvSpPr>
          <p:nvPr>
            <p:ph type="title"/>
          </p:nvPr>
        </p:nvSpPr>
        <p:spPr>
          <a:xfrm>
            <a:off x="1142976" y="214291"/>
            <a:ext cx="7543824" cy="642942"/>
          </a:xfrm>
        </p:spPr>
        <p:txBody>
          <a:bodyPr/>
          <a:lstStyle/>
          <a:p>
            <a:r>
              <a:rPr lang="ru-RU" b="1" dirty="0" smtClean="0"/>
              <a:t>Цель:</a:t>
            </a:r>
            <a:endParaRPr lang="ru-RU" dirty="0"/>
          </a:p>
        </p:txBody>
      </p:sp>
      <p:sp>
        <p:nvSpPr>
          <p:cNvPr id="3" name="Содержимое 2"/>
          <p:cNvSpPr>
            <a:spLocks noGrp="1"/>
          </p:cNvSpPr>
          <p:nvPr>
            <p:ph idx="1"/>
          </p:nvPr>
        </p:nvSpPr>
        <p:spPr>
          <a:xfrm>
            <a:off x="457200" y="785794"/>
            <a:ext cx="8686800" cy="5340370"/>
          </a:xfrm>
        </p:spPr>
        <p:txBody>
          <a:bodyPr/>
          <a:lstStyle/>
          <a:p>
            <a:pPr algn="ctr">
              <a:buNone/>
            </a:pPr>
            <a:r>
              <a:rPr lang="ru-RU" dirty="0" smtClean="0">
                <a:latin typeface="Times New Roman" pitchFamily="18" charset="0"/>
                <a:cs typeface="Times New Roman" pitchFamily="18" charset="0"/>
              </a:rPr>
              <a:t>Р</a:t>
            </a:r>
            <a:r>
              <a:rPr lang="ru-RU" dirty="0" smtClean="0">
                <a:latin typeface="Times New Roman" pitchFamily="18" charset="0"/>
                <a:cs typeface="Times New Roman" pitchFamily="18" charset="0"/>
              </a:rPr>
              <a:t>асширение </a:t>
            </a:r>
            <a:r>
              <a:rPr lang="ru-RU" dirty="0" smtClean="0">
                <a:latin typeface="Times New Roman" pitchFamily="18" charset="0"/>
                <a:cs typeface="Times New Roman" pitchFamily="18" charset="0"/>
              </a:rPr>
              <a:t>представлений детей о народах, проживающих в </a:t>
            </a:r>
            <a:r>
              <a:rPr lang="ru-RU" dirty="0" smtClean="0">
                <a:latin typeface="Times New Roman" pitchFamily="18" charset="0"/>
                <a:cs typeface="Times New Roman" pitchFamily="18" charset="0"/>
              </a:rPr>
              <a:t>республиках Поволжья.</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7543824" cy="857256"/>
          </a:xfrm>
        </p:spPr>
        <p:txBody>
          <a:bodyPr/>
          <a:lstStyle/>
          <a:p>
            <a:pPr algn="l"/>
            <a:r>
              <a:rPr lang="ru-RU" dirty="0" smtClean="0"/>
              <a:t>Эскизы костюмов</a:t>
            </a:r>
            <a:endParaRPr lang="ru-RU" dirty="0"/>
          </a:p>
        </p:txBody>
      </p:sp>
      <p:pic>
        <p:nvPicPr>
          <p:cNvPr id="9219" name="Picture 3" descr="C:\Documents and Settings\Admin\Мои документы\Мои рисунки\Изображение\Изображение 005.jpg"/>
          <p:cNvPicPr>
            <a:picLocks noChangeAspect="1" noChangeArrowheads="1"/>
          </p:cNvPicPr>
          <p:nvPr/>
        </p:nvPicPr>
        <p:blipFill>
          <a:blip r:embed="rId2"/>
          <a:srcRect l="15502" t="16085" r="28431" b="20421"/>
          <a:stretch>
            <a:fillRect/>
          </a:stretch>
        </p:blipFill>
        <p:spPr bwMode="auto">
          <a:xfrm>
            <a:off x="3357554" y="2852787"/>
            <a:ext cx="2571768" cy="4005213"/>
          </a:xfrm>
          <a:prstGeom prst="rect">
            <a:avLst/>
          </a:prstGeom>
          <a:noFill/>
        </p:spPr>
      </p:pic>
      <p:pic>
        <p:nvPicPr>
          <p:cNvPr id="9220" name="Picture 4" descr="C:\Documents and Settings\Admin\Мои документы\Мои рисунки\Изображение\Изображение 007.jpg"/>
          <p:cNvPicPr>
            <a:picLocks noChangeAspect="1" noChangeArrowheads="1"/>
          </p:cNvPicPr>
          <p:nvPr/>
        </p:nvPicPr>
        <p:blipFill>
          <a:blip r:embed="rId3" cstate="print"/>
          <a:srcRect l="11785" t="17377" r="29391" b="19797"/>
          <a:stretch>
            <a:fillRect/>
          </a:stretch>
        </p:blipFill>
        <p:spPr bwMode="auto">
          <a:xfrm>
            <a:off x="6429388" y="3201267"/>
            <a:ext cx="2714612" cy="3656733"/>
          </a:xfrm>
          <a:prstGeom prst="rect">
            <a:avLst/>
          </a:prstGeom>
          <a:noFill/>
        </p:spPr>
      </p:pic>
      <p:pic>
        <p:nvPicPr>
          <p:cNvPr id="9218" name="Picture 2" descr="C:\Documents and Settings\Admin\Мои документы\Мои рисунки\Изображение\Изображение 003.jpg"/>
          <p:cNvPicPr>
            <a:picLocks noChangeAspect="1" noChangeArrowheads="1"/>
          </p:cNvPicPr>
          <p:nvPr/>
        </p:nvPicPr>
        <p:blipFill>
          <a:blip r:embed="rId4" cstate="print"/>
          <a:srcRect l="16891" t="8658" r="25204" b="26511"/>
          <a:stretch>
            <a:fillRect/>
          </a:stretch>
        </p:blipFill>
        <p:spPr bwMode="auto">
          <a:xfrm>
            <a:off x="5286380" y="1"/>
            <a:ext cx="2500298" cy="3286124"/>
          </a:xfrm>
          <a:prstGeom prst="rect">
            <a:avLst/>
          </a:prstGeom>
          <a:noFill/>
        </p:spPr>
      </p:pic>
      <p:sp>
        <p:nvSpPr>
          <p:cNvPr id="3" name="Содержимое 2"/>
          <p:cNvSpPr>
            <a:spLocks noGrp="1"/>
          </p:cNvSpPr>
          <p:nvPr>
            <p:ph sz="half" idx="1"/>
          </p:nvPr>
        </p:nvSpPr>
        <p:spPr>
          <a:xfrm>
            <a:off x="0" y="1000108"/>
            <a:ext cx="3786182" cy="5857891"/>
          </a:xfrm>
        </p:spPr>
        <p:txBody>
          <a:bodyPr>
            <a:normAutofit fontScale="92500"/>
          </a:bodyPr>
          <a:lstStyle/>
          <a:p>
            <a:pPr>
              <a:buNone/>
            </a:pPr>
            <a:r>
              <a:rPr lang="ru-RU" sz="2400" dirty="0" smtClean="0">
                <a:latin typeface="Times New Roman" pitchFamily="18" charset="0"/>
                <a:cs typeface="Times New Roman" pitchFamily="18" charset="0"/>
              </a:rPr>
              <a:t>Воспитатель </a:t>
            </a:r>
            <a:r>
              <a:rPr lang="ru-RU" sz="2400" dirty="0" smtClean="0">
                <a:latin typeface="Times New Roman" pitchFamily="18" charset="0"/>
                <a:cs typeface="Times New Roman" pitchFamily="18" charset="0"/>
              </a:rPr>
              <a:t>предлагает выбрать </a:t>
            </a:r>
            <a:r>
              <a:rPr lang="ru-RU" sz="2400" dirty="0" smtClean="0">
                <a:latin typeface="Times New Roman" pitchFamily="18" charset="0"/>
                <a:cs typeface="Times New Roman" pitchFamily="18" charset="0"/>
              </a:rPr>
              <a:t>способ работы: работать стоя или взять стульчики.</a:t>
            </a:r>
          </a:p>
          <a:p>
            <a:pPr>
              <a:buNone/>
            </a:pPr>
            <a:r>
              <a:rPr lang="ru-RU" sz="2400" dirty="0" smtClean="0">
                <a:latin typeface="Times New Roman" pitchFamily="18" charset="0"/>
                <a:cs typeface="Times New Roman" pitchFamily="18" charset="0"/>
              </a:rPr>
              <a:t>Объяснение: </a:t>
            </a:r>
            <a:r>
              <a:rPr lang="ru-RU" sz="2400" dirty="0" smtClean="0">
                <a:latin typeface="Times New Roman" pitchFamily="18" charset="0"/>
                <a:cs typeface="Times New Roman" pitchFamily="18" charset="0"/>
              </a:rPr>
              <a:t>(разукрасить </a:t>
            </a:r>
            <a:r>
              <a:rPr lang="ru-RU" sz="2400" dirty="0" err="1" smtClean="0">
                <a:latin typeface="Times New Roman" pitchFamily="18" charset="0"/>
                <a:cs typeface="Times New Roman" pitchFamily="18" charset="0"/>
              </a:rPr>
              <a:t>костюм,нанести</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клей, разложить бисер, </a:t>
            </a:r>
            <a:r>
              <a:rPr lang="ru-RU" sz="2400" dirty="0" err="1" smtClean="0">
                <a:latin typeface="Times New Roman" pitchFamily="18" charset="0"/>
                <a:cs typeface="Times New Roman" pitchFamily="18" charset="0"/>
              </a:rPr>
              <a:t>пайетки</a:t>
            </a:r>
            <a:r>
              <a:rPr lang="ru-RU" sz="2400" dirty="0" smtClean="0">
                <a:latin typeface="Times New Roman" pitchFamily="18" charset="0"/>
                <a:cs typeface="Times New Roman" pitchFamily="18" charset="0"/>
              </a:rPr>
              <a:t>, промокнуть салфеткой, стряхнуть лишнее)</a:t>
            </a:r>
          </a:p>
          <a:p>
            <a:pPr>
              <a:buNone/>
            </a:pPr>
            <a:r>
              <a:rPr lang="ru-RU" sz="2400" dirty="0" smtClean="0">
                <a:latin typeface="Times New Roman" pitchFamily="18" charset="0"/>
                <a:cs typeface="Times New Roman" pitchFamily="18" charset="0"/>
              </a:rPr>
              <a:t>Воспитатель наблюдает за ходом работы детей, предлагает, стимулирует творческий поиск</a:t>
            </a:r>
            <a:r>
              <a:rPr lang="ru-RU" sz="2400" dirty="0" smtClean="0">
                <a:latin typeface="Times New Roman" pitchFamily="18" charset="0"/>
                <a:cs typeface="Times New Roman" pitchFamily="18" charset="0"/>
              </a:rPr>
              <a:t>.</a:t>
            </a:r>
          </a:p>
          <a:p>
            <a:pPr>
              <a:buNone/>
            </a:pPr>
            <a:r>
              <a:rPr lang="ru-RU" sz="2400" dirty="0" smtClean="0">
                <a:latin typeface="Times New Roman" pitchFamily="18" charset="0"/>
                <a:cs typeface="Times New Roman" pitchFamily="18" charset="0"/>
              </a:rPr>
              <a:t>Ребята как вы думаете, получились у нас национальные костюмы?</a:t>
            </a:r>
          </a:p>
          <a:p>
            <a:pPr>
              <a:buNone/>
            </a:pPr>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7543824" cy="1214446"/>
          </a:xfrm>
        </p:spPr>
        <p:txBody>
          <a:bodyPr>
            <a:normAutofit/>
          </a:bodyPr>
          <a:lstStyle/>
          <a:p>
            <a:r>
              <a:rPr lang="ru-RU" dirty="0" smtClean="0"/>
              <a:t>Рефлексия</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ru-RU" dirty="0" smtClean="0">
                <a:latin typeface="Times New Roman" pitchFamily="18" charset="0"/>
                <a:cs typeface="Times New Roman" pitchFamily="18" charset="0"/>
              </a:rPr>
              <a:t>- Ребята, у вас остались хорошие впечатления от нашей экскурсии? Я предлагаю вам взять монетки и положить на ту картинку, которая показывает, чем вам больше всего понравилось сегодня заниматься: смотреть видеофильм, рассматривать одежду в музее, моделировать  или примерять костюмы.</a:t>
            </a:r>
          </a:p>
          <a:p>
            <a:pPr>
              <a:buNone/>
            </a:pPr>
            <a:r>
              <a:rPr lang="ru-RU" dirty="0" smtClean="0">
                <a:latin typeface="Times New Roman" pitchFamily="18" charset="0"/>
                <a:cs typeface="Times New Roman" pitchFamily="18" charset="0"/>
              </a:rPr>
              <a:t>- Молодцы! Наша экскурсия завершена. Расскажите родителям, друзьям о нашей экскурсии, чем она вам запомнилась, что нового узнали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14291"/>
            <a:ext cx="7772400" cy="642942"/>
          </a:xfrm>
        </p:spPr>
        <p:txBody>
          <a:bodyPr/>
          <a:lstStyle/>
          <a:p>
            <a:pPr algn="ctr"/>
            <a:r>
              <a:rPr lang="ru-RU" cap="none" dirty="0" smtClean="0">
                <a:effectLst>
                  <a:glow rad="63500">
                    <a:schemeClr val="accent1">
                      <a:satMod val="175000"/>
                      <a:alpha val="40000"/>
                    </a:schemeClr>
                  </a:glow>
                  <a:outerShdw blurRad="254000" algn="tl" rotWithShape="0">
                    <a:srgbClr val="000000">
                      <a:alpha val="43137"/>
                    </a:srgbClr>
                  </a:outerShdw>
                </a:effectLst>
              </a:rPr>
              <a:t>Задачи в интеграционных областях</a:t>
            </a:r>
            <a:endParaRPr lang="ru-RU" cap="none" dirty="0">
              <a:effectLst>
                <a:glow rad="63500">
                  <a:schemeClr val="accent1">
                    <a:satMod val="175000"/>
                    <a:alpha val="40000"/>
                  </a:schemeClr>
                </a:glow>
                <a:outerShdw blurRad="254000" algn="tl" rotWithShape="0">
                  <a:srgbClr val="000000">
                    <a:alpha val="43137"/>
                  </a:srgbClr>
                </a:outerShdw>
              </a:effectLst>
            </a:endParaRPr>
          </a:p>
        </p:txBody>
      </p:sp>
      <p:sp>
        <p:nvSpPr>
          <p:cNvPr id="3" name="Текст 2"/>
          <p:cNvSpPr>
            <a:spLocks noGrp="1"/>
          </p:cNvSpPr>
          <p:nvPr>
            <p:ph type="body" idx="1"/>
          </p:nvPr>
        </p:nvSpPr>
        <p:spPr>
          <a:xfrm>
            <a:off x="214282" y="928670"/>
            <a:ext cx="8320118" cy="5643601"/>
          </a:xfrm>
        </p:spPr>
        <p:txBody>
          <a:bodyPr>
            <a:normAutofit lnSpcReduction="10000"/>
          </a:bodyPr>
          <a:lstStyle/>
          <a:p>
            <a:pPr algn="just"/>
            <a:r>
              <a:rPr lang="ru-RU" sz="1800" b="1" u="sng" dirty="0" smtClean="0">
                <a:solidFill>
                  <a:schemeClr val="tx1">
                    <a:lumMod val="95000"/>
                    <a:lumOff val="5000"/>
                  </a:schemeClr>
                </a:solidFill>
                <a:latin typeface="Times New Roman" pitchFamily="18" charset="0"/>
                <a:cs typeface="Times New Roman" pitchFamily="18" charset="0"/>
              </a:rPr>
              <a:t>Познание: </a:t>
            </a:r>
            <a:r>
              <a:rPr lang="ru-RU" sz="1800" dirty="0" smtClean="0">
                <a:solidFill>
                  <a:schemeClr val="tx1">
                    <a:lumMod val="95000"/>
                    <a:lumOff val="5000"/>
                  </a:schemeClr>
                </a:solidFill>
                <a:latin typeface="Times New Roman" pitchFamily="18" charset="0"/>
                <a:cs typeface="Times New Roman" pitchFamily="18" charset="0"/>
              </a:rPr>
              <a:t>формировать представление о России как о многонациональной стране, познакомить с понятиями «большая» и «малая родина»; формировать представления о народах, населяющих Поволжье, формирование целостной картины мира, расширение кругозора детей;</a:t>
            </a:r>
            <a:endParaRPr lang="ru-RU" sz="1800" b="1" u="sng" dirty="0" smtClean="0">
              <a:solidFill>
                <a:schemeClr val="tx1">
                  <a:lumMod val="95000"/>
                  <a:lumOff val="5000"/>
                </a:schemeClr>
              </a:solidFill>
              <a:latin typeface="Times New Roman" pitchFamily="18" charset="0"/>
              <a:cs typeface="Times New Roman" pitchFamily="18" charset="0"/>
            </a:endParaRPr>
          </a:p>
          <a:p>
            <a:pPr algn="just"/>
            <a:r>
              <a:rPr lang="ru-RU" sz="1800" b="1" u="sng" dirty="0" smtClean="0">
                <a:solidFill>
                  <a:schemeClr val="tx1">
                    <a:lumMod val="95000"/>
                    <a:lumOff val="5000"/>
                  </a:schemeClr>
                </a:solidFill>
                <a:latin typeface="Times New Roman" pitchFamily="18" charset="0"/>
                <a:cs typeface="Times New Roman" pitchFamily="18" charset="0"/>
              </a:rPr>
              <a:t>Художественное творчество: </a:t>
            </a:r>
            <a:r>
              <a:rPr lang="ru-RU" sz="1800" dirty="0" smtClean="0">
                <a:solidFill>
                  <a:schemeClr val="tx1">
                    <a:lumMod val="95000"/>
                    <a:lumOff val="5000"/>
                  </a:schemeClr>
                </a:solidFill>
                <a:latin typeface="Times New Roman" pitchFamily="18" charset="0"/>
                <a:cs typeface="Times New Roman" pitchFamily="18" charset="0"/>
              </a:rPr>
              <a:t>ознакомление детей с особенностями национальных костюмов народов Поволжья (русские, татары, марийцы, башкиры), развитие продуктивной деятельности детей (аппликация); развитие детского творчества;</a:t>
            </a:r>
            <a:endParaRPr lang="ru-RU" sz="1800" b="1" u="sng" dirty="0" smtClean="0">
              <a:solidFill>
                <a:schemeClr val="tx1">
                  <a:lumMod val="95000"/>
                  <a:lumOff val="5000"/>
                </a:schemeClr>
              </a:solidFill>
              <a:latin typeface="Times New Roman" pitchFamily="18" charset="0"/>
              <a:cs typeface="Times New Roman" pitchFamily="18" charset="0"/>
            </a:endParaRPr>
          </a:p>
          <a:p>
            <a:pPr algn="just"/>
            <a:r>
              <a:rPr lang="ru-RU" sz="1800" b="1" u="sng" dirty="0" smtClean="0">
                <a:solidFill>
                  <a:schemeClr val="tx1">
                    <a:lumMod val="95000"/>
                    <a:lumOff val="5000"/>
                  </a:schemeClr>
                </a:solidFill>
                <a:latin typeface="Times New Roman" pitchFamily="18" charset="0"/>
                <a:cs typeface="Times New Roman" pitchFamily="18" charset="0"/>
              </a:rPr>
              <a:t>Социализация: </a:t>
            </a:r>
            <a:r>
              <a:rPr lang="ru-RU" sz="1800" dirty="0" smtClean="0">
                <a:solidFill>
                  <a:schemeClr val="tx1">
                    <a:lumMod val="95000"/>
                    <a:lumOff val="5000"/>
                  </a:schemeClr>
                </a:solidFill>
                <a:latin typeface="Times New Roman" pitchFamily="18" charset="0"/>
                <a:cs typeface="Times New Roman" pitchFamily="18" charset="0"/>
              </a:rPr>
              <a:t>воспитывать любовь к своей Родине, воспитание уважения к народам разных национальностей, доброжелательного отношения друг к другу, воспитывать бережное отношение к культурному наследию народов Поволжья; </a:t>
            </a:r>
          </a:p>
          <a:p>
            <a:pPr algn="just"/>
            <a:r>
              <a:rPr lang="ru-RU" sz="1800" b="1" u="sng" dirty="0" smtClean="0">
                <a:solidFill>
                  <a:schemeClr val="tx1">
                    <a:lumMod val="95000"/>
                    <a:lumOff val="5000"/>
                  </a:schemeClr>
                </a:solidFill>
                <a:latin typeface="Times New Roman" pitchFamily="18" charset="0"/>
                <a:cs typeface="Times New Roman" pitchFamily="18" charset="0"/>
              </a:rPr>
              <a:t>Музыка: </a:t>
            </a:r>
            <a:r>
              <a:rPr lang="ru-RU" sz="1800" dirty="0" smtClean="0">
                <a:solidFill>
                  <a:schemeClr val="tx1">
                    <a:lumMod val="95000"/>
                    <a:lumOff val="5000"/>
                  </a:schemeClr>
                </a:solidFill>
                <a:latin typeface="Times New Roman" pitchFamily="18" charset="0"/>
                <a:cs typeface="Times New Roman" pitchFamily="18" charset="0"/>
              </a:rPr>
              <a:t>знаний  национальных мотивов народов Поволжья</a:t>
            </a:r>
            <a:endParaRPr lang="ru-RU" sz="1800" dirty="0" smtClean="0">
              <a:solidFill>
                <a:schemeClr val="tx1">
                  <a:lumMod val="95000"/>
                  <a:lumOff val="5000"/>
                </a:schemeClr>
              </a:solidFill>
              <a:latin typeface="Times New Roman" pitchFamily="18" charset="0"/>
              <a:cs typeface="Times New Roman" pitchFamily="18" charset="0"/>
            </a:endParaRPr>
          </a:p>
          <a:p>
            <a:pPr algn="just"/>
            <a:r>
              <a:rPr lang="ru-RU" sz="1800" b="1" u="sng" dirty="0" smtClean="0">
                <a:solidFill>
                  <a:schemeClr val="tx1">
                    <a:lumMod val="95000"/>
                    <a:lumOff val="5000"/>
                  </a:schemeClr>
                </a:solidFill>
                <a:latin typeface="Times New Roman" pitchFamily="18" charset="0"/>
                <a:cs typeface="Times New Roman" pitchFamily="18" charset="0"/>
              </a:rPr>
              <a:t>Физическая культура</a:t>
            </a:r>
            <a:r>
              <a:rPr lang="ru-RU" sz="1800" dirty="0" smtClean="0">
                <a:solidFill>
                  <a:schemeClr val="tx1">
                    <a:lumMod val="95000"/>
                    <a:lumOff val="5000"/>
                  </a:schemeClr>
                </a:solidFill>
                <a:latin typeface="Times New Roman" pitchFamily="18" charset="0"/>
                <a:cs typeface="Times New Roman" pitchFamily="18" charset="0"/>
              </a:rPr>
              <a:t>: </a:t>
            </a:r>
            <a:r>
              <a:rPr lang="ru-RU" sz="1800" dirty="0" smtClean="0">
                <a:solidFill>
                  <a:schemeClr val="tx1">
                    <a:lumMod val="95000"/>
                    <a:lumOff val="5000"/>
                  </a:schemeClr>
                </a:solidFill>
                <a:latin typeface="Times New Roman" pitchFamily="18" charset="0"/>
                <a:cs typeface="Times New Roman" pitchFamily="18" charset="0"/>
              </a:rPr>
              <a:t>формирование произвольных движений под музыкальные композиции.</a:t>
            </a:r>
            <a:endParaRPr lang="ru-RU" sz="1800" dirty="0" smtClean="0">
              <a:solidFill>
                <a:schemeClr val="tx1">
                  <a:lumMod val="95000"/>
                  <a:lumOff val="5000"/>
                </a:schemeClr>
              </a:solidFill>
              <a:latin typeface="Times New Roman" pitchFamily="18" charset="0"/>
              <a:cs typeface="Times New Roman" pitchFamily="18" charset="0"/>
            </a:endParaRPr>
          </a:p>
          <a:p>
            <a:pPr lvl="0" algn="just"/>
            <a:r>
              <a:rPr lang="ru-RU" sz="1800" b="1" u="sng" dirty="0" smtClean="0">
                <a:solidFill>
                  <a:schemeClr val="tx1">
                    <a:lumMod val="95000"/>
                    <a:lumOff val="5000"/>
                  </a:schemeClr>
                </a:solidFill>
                <a:latin typeface="Times New Roman" pitchFamily="18" charset="0"/>
                <a:cs typeface="Times New Roman" pitchFamily="18" charset="0"/>
              </a:rPr>
              <a:t>Безопасность: </a:t>
            </a:r>
            <a:r>
              <a:rPr lang="ru-RU" sz="1800" dirty="0" smtClean="0">
                <a:solidFill>
                  <a:schemeClr val="tx1">
                    <a:lumMod val="95000"/>
                    <a:lumOff val="5000"/>
                  </a:schemeClr>
                </a:solidFill>
                <a:latin typeface="Times New Roman" pitchFamily="18" charset="0"/>
                <a:cs typeface="Times New Roman" pitchFamily="18" charset="0"/>
              </a:rPr>
              <a:t>продолжать формировать умение соблюдать правила безопасного поведения при обращении с предметами.</a:t>
            </a:r>
          </a:p>
          <a:p>
            <a:pPr lvl="0" algn="just"/>
            <a:r>
              <a:rPr lang="ru-RU" sz="1800" b="1" u="sng" dirty="0" smtClean="0">
                <a:solidFill>
                  <a:schemeClr val="tx1">
                    <a:lumMod val="95000"/>
                    <a:lumOff val="5000"/>
                  </a:schemeClr>
                </a:solidFill>
                <a:latin typeface="Times New Roman" pitchFamily="18" charset="0"/>
                <a:cs typeface="Times New Roman" pitchFamily="18" charset="0"/>
              </a:rPr>
              <a:t>Коммуникация: </a:t>
            </a:r>
            <a:r>
              <a:rPr lang="ru-RU" sz="1800" dirty="0" smtClean="0">
                <a:solidFill>
                  <a:schemeClr val="tx1">
                    <a:lumMod val="95000"/>
                    <a:lumOff val="5000"/>
                  </a:schemeClr>
                </a:solidFill>
                <a:latin typeface="Times New Roman" pitchFamily="18" charset="0"/>
                <a:cs typeface="Times New Roman" pitchFamily="18" charset="0"/>
              </a:rPr>
              <a:t>развитие свободного общения со взрослыми и детьми, а именно:  эмоционально позитивного отношения к  процессу сотрудничества; ориентация на партнера по общению, умение слушать собеседника, развивать монологическую речь, умение делать выводы и доказывать, развивать активный и пассивный словарь.</a:t>
            </a:r>
            <a:endParaRPr lang="ru-RU" sz="1800" b="1" u="sng" dirty="0" smtClean="0">
              <a:solidFill>
                <a:schemeClr val="tx1">
                  <a:lumMod val="95000"/>
                  <a:lumOff val="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октябрь 2013 флешка\2001-14.jpg"/>
          <p:cNvPicPr>
            <a:picLocks noChangeAspect="1" noChangeArrowheads="1"/>
          </p:cNvPicPr>
          <p:nvPr/>
        </p:nvPicPr>
        <p:blipFill>
          <a:blip r:embed="rId3"/>
          <a:srcRect/>
          <a:stretch>
            <a:fillRect/>
          </a:stretch>
        </p:blipFill>
        <p:spPr bwMode="auto">
          <a:xfrm>
            <a:off x="4912080" y="0"/>
            <a:ext cx="4231920" cy="2766178"/>
          </a:xfrm>
          <a:prstGeom prst="rect">
            <a:avLst/>
          </a:prstGeom>
          <a:noFill/>
        </p:spPr>
      </p:pic>
      <p:sp>
        <p:nvSpPr>
          <p:cNvPr id="2" name="Title 1"/>
          <p:cNvSpPr>
            <a:spLocks noGrp="1"/>
          </p:cNvSpPr>
          <p:nvPr>
            <p:ph type="title"/>
          </p:nvPr>
        </p:nvSpPr>
        <p:spPr/>
        <p:txBody>
          <a:bodyPr>
            <a:noAutofit/>
          </a:bodyPr>
          <a:lstStyle/>
          <a:p>
            <a:r>
              <a:rPr lang="ru-RU" b="1" dirty="0" smtClean="0"/>
              <a:t>Предварительная работа</a:t>
            </a:r>
            <a:r>
              <a:rPr lang="ru-RU" dirty="0" smtClean="0"/>
              <a:t>:</a:t>
            </a:r>
            <a:endParaRPr lang="en-US" dirty="0"/>
          </a:p>
        </p:txBody>
      </p:sp>
      <p:sp>
        <p:nvSpPr>
          <p:cNvPr id="3" name="Content Placeholder 2"/>
          <p:cNvSpPr>
            <a:spLocks noGrp="1"/>
          </p:cNvSpPr>
          <p:nvPr>
            <p:ph sz="half" idx="1"/>
          </p:nvPr>
        </p:nvSpPr>
        <p:spPr>
          <a:xfrm>
            <a:off x="357158" y="1600200"/>
            <a:ext cx="8501122" cy="5043510"/>
          </a:xfrm>
        </p:spPr>
        <p:txBody>
          <a:bodyPr>
            <a:normAutofit fontScale="85000" lnSpcReduction="20000"/>
          </a:bodyPr>
          <a:lstStyle/>
          <a:p>
            <a:pPr>
              <a:lnSpc>
                <a:spcPct val="120000"/>
              </a:lnSpc>
            </a:pPr>
            <a:r>
              <a:rPr lang="ru-RU" dirty="0" smtClean="0">
                <a:latin typeface="Times New Roman" pitchFamily="18" charset="0"/>
                <a:cs typeface="Times New Roman" pitchFamily="18" charset="0"/>
              </a:rPr>
              <a:t>Б</a:t>
            </a:r>
            <a:r>
              <a:rPr lang="ru-RU" dirty="0" smtClean="0">
                <a:latin typeface="Times New Roman" pitchFamily="18" charset="0"/>
                <a:cs typeface="Times New Roman" pitchFamily="18" charset="0"/>
              </a:rPr>
              <a:t>еседы </a:t>
            </a:r>
            <a:r>
              <a:rPr lang="ru-RU" dirty="0" smtClean="0">
                <a:latin typeface="Times New Roman" pitchFamily="18" charset="0"/>
                <a:cs typeface="Times New Roman" pitchFamily="18" charset="0"/>
              </a:rPr>
              <a:t>о России, </a:t>
            </a:r>
          </a:p>
          <a:p>
            <a:pPr>
              <a:lnSpc>
                <a:spcPct val="120000"/>
              </a:lnSpc>
            </a:pPr>
            <a:r>
              <a:rPr lang="ru-RU" dirty="0" smtClean="0">
                <a:latin typeface="Times New Roman" pitchFamily="18" charset="0"/>
                <a:cs typeface="Times New Roman" pitchFamily="18" charset="0"/>
              </a:rPr>
              <a:t>Р</a:t>
            </a:r>
            <a:r>
              <a:rPr lang="ru-RU" dirty="0" smtClean="0">
                <a:latin typeface="Times New Roman" pitchFamily="18" charset="0"/>
                <a:cs typeface="Times New Roman" pitchFamily="18" charset="0"/>
              </a:rPr>
              <a:t>ассматривание </a:t>
            </a:r>
            <a:r>
              <a:rPr lang="ru-RU" dirty="0" smtClean="0">
                <a:latin typeface="Times New Roman" pitchFamily="18" charset="0"/>
                <a:cs typeface="Times New Roman" pitchFamily="18" charset="0"/>
              </a:rPr>
              <a:t>карты </a:t>
            </a:r>
            <a:r>
              <a:rPr lang="ru-RU" dirty="0" smtClean="0">
                <a:latin typeface="Times New Roman" pitchFamily="18" charset="0"/>
                <a:cs typeface="Times New Roman" pitchFamily="18" charset="0"/>
              </a:rPr>
              <a:t>Поволжья,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Ч</a:t>
            </a:r>
            <a:r>
              <a:rPr lang="ru-RU" dirty="0" smtClean="0">
                <a:latin typeface="Times New Roman" pitchFamily="18" charset="0"/>
                <a:cs typeface="Times New Roman" pitchFamily="18" charset="0"/>
              </a:rPr>
              <a:t>тение художественных произведений народов Поволжья: «</a:t>
            </a:r>
            <a:r>
              <a:rPr lang="ru-RU" dirty="0" smtClean="0">
                <a:latin typeface="Times New Roman" pitchFamily="18" charset="0"/>
                <a:cs typeface="Times New Roman" pitchFamily="18" charset="0"/>
              </a:rPr>
              <a:t>Лиса-сирота» (Башкирская сказка),</a:t>
            </a:r>
            <a:r>
              <a:rPr lang="ru-RU" b="1" dirty="0" smtClean="0"/>
              <a:t> </a:t>
            </a:r>
            <a:r>
              <a:rPr lang="ru-RU" b="1" dirty="0" smtClean="0"/>
              <a:t>«</a:t>
            </a:r>
            <a:r>
              <a:rPr lang="ru-RU" dirty="0" smtClean="0">
                <a:latin typeface="Times New Roman" pitchFamily="18" charset="0"/>
                <a:cs typeface="Times New Roman" pitchFamily="18" charset="0"/>
              </a:rPr>
              <a:t>Батыры </a:t>
            </a:r>
            <a:r>
              <a:rPr lang="ru-RU" dirty="0" smtClean="0">
                <a:latin typeface="Times New Roman" pitchFamily="18" charset="0"/>
                <a:cs typeface="Times New Roman" pitchFamily="18" charset="0"/>
              </a:rPr>
              <a:t>из племени </a:t>
            </a:r>
            <a:r>
              <a:rPr lang="ru-RU" dirty="0" smtClean="0">
                <a:latin typeface="Times New Roman" pitchFamily="18" charset="0"/>
                <a:cs typeface="Times New Roman" pitchFamily="18" charset="0"/>
              </a:rPr>
              <a:t>чудь» Удмуртская сказка), «</a:t>
            </a:r>
            <a:r>
              <a:rPr lang="ru-RU" dirty="0" err="1" smtClean="0">
                <a:latin typeface="Times New Roman" pitchFamily="18" charset="0"/>
                <a:cs typeface="Times New Roman" pitchFamily="18" charset="0"/>
              </a:rPr>
              <a:t>Куйгорож</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Мокшанская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сказка</a:t>
            </a:r>
            <a:r>
              <a:rPr lang="ru-RU" dirty="0" smtClean="0">
                <a:latin typeface="Times New Roman" pitchFamily="18" charset="0"/>
                <a:cs typeface="Times New Roman" pitchFamily="18" charset="0"/>
              </a:rPr>
              <a:t>), «Толкование сновидений» (Татарская сказка), «Лиса </a:t>
            </a:r>
            <a:r>
              <a:rPr lang="ru-RU" dirty="0" smtClean="0">
                <a:latin typeface="Times New Roman" pitchFamily="18" charset="0"/>
                <a:cs typeface="Times New Roman" pitchFamily="18" charset="0"/>
              </a:rPr>
              <a:t>и </a:t>
            </a:r>
            <a:r>
              <a:rPr lang="ru-RU" dirty="0" smtClean="0">
                <a:latin typeface="Times New Roman" pitchFamily="18" charset="0"/>
                <a:cs typeface="Times New Roman" pitchFamily="18" charset="0"/>
              </a:rPr>
              <a:t>синичка» Марийская сказка, «Сказка </a:t>
            </a:r>
            <a:r>
              <a:rPr lang="ru-RU" dirty="0" smtClean="0">
                <a:latin typeface="Times New Roman" pitchFamily="18" charset="0"/>
                <a:cs typeface="Times New Roman" pitchFamily="18" charset="0"/>
              </a:rPr>
              <a:t>о том, как Иван счастья </a:t>
            </a:r>
            <a:r>
              <a:rPr lang="ru-RU" dirty="0" smtClean="0">
                <a:latin typeface="Times New Roman" pitchFamily="18" charset="0"/>
                <a:cs typeface="Times New Roman" pitchFamily="18" charset="0"/>
              </a:rPr>
              <a:t>искал» Мордовская сказка.</a:t>
            </a:r>
            <a:endParaRPr lang="ru-RU" dirty="0" smtClean="0">
              <a:latin typeface="Times New Roman" pitchFamily="18" charset="0"/>
              <a:cs typeface="Times New Roman" pitchFamily="18" charset="0"/>
            </a:endParaRPr>
          </a:p>
          <a:p>
            <a:pPr>
              <a:lnSpc>
                <a:spcPct val="120000"/>
              </a:lnSpc>
            </a:pPr>
            <a:r>
              <a:rPr lang="ru-RU" dirty="0" smtClean="0">
                <a:latin typeface="Times New Roman" pitchFamily="18" charset="0"/>
                <a:cs typeface="Times New Roman" pitchFamily="18" charset="0"/>
              </a:rPr>
              <a:t>З</a:t>
            </a:r>
            <a:r>
              <a:rPr lang="ru-RU" dirty="0" smtClean="0">
                <a:latin typeface="Times New Roman" pitchFamily="18" charset="0"/>
                <a:cs typeface="Times New Roman" pitchFamily="18" charset="0"/>
              </a:rPr>
              <a:t>аучивание </a:t>
            </a:r>
            <a:r>
              <a:rPr lang="ru-RU" dirty="0" smtClean="0">
                <a:latin typeface="Times New Roman" pitchFamily="18" charset="0"/>
                <a:cs typeface="Times New Roman" pitchFamily="18" charset="0"/>
              </a:rPr>
              <a:t>стихотворений; </a:t>
            </a:r>
          </a:p>
          <a:p>
            <a:pPr>
              <a:lnSpc>
                <a:spcPct val="120000"/>
              </a:lnSpc>
            </a:pPr>
            <a:r>
              <a:rPr lang="ru-RU" dirty="0" smtClean="0">
                <a:latin typeface="Times New Roman" pitchFamily="18" charset="0"/>
                <a:cs typeface="Times New Roman" pitchFamily="18" charset="0"/>
              </a:rPr>
              <a:t>З</a:t>
            </a:r>
            <a:r>
              <a:rPr lang="ru-RU" dirty="0" smtClean="0">
                <a:latin typeface="Times New Roman" pitchFamily="18" charset="0"/>
                <a:cs typeface="Times New Roman" pitchFamily="18" charset="0"/>
              </a:rPr>
              <a:t>накомство </a:t>
            </a:r>
            <a:r>
              <a:rPr lang="ru-RU" dirty="0" smtClean="0">
                <a:latin typeface="Times New Roman" pitchFamily="18" charset="0"/>
                <a:cs typeface="Times New Roman" pitchFamily="18" charset="0"/>
              </a:rPr>
              <a:t>с подвижными играми, традициями, национальными блюдами народов </a:t>
            </a:r>
            <a:r>
              <a:rPr lang="ru-RU" dirty="0" smtClean="0">
                <a:latin typeface="Times New Roman" pitchFamily="18" charset="0"/>
                <a:cs typeface="Times New Roman" pitchFamily="18" charset="0"/>
              </a:rPr>
              <a:t>Поволжья</a:t>
            </a:r>
          </a:p>
          <a:p>
            <a:pPr>
              <a:lnSpc>
                <a:spcPct val="120000"/>
              </a:lnSpc>
            </a:pPr>
            <a:r>
              <a:rPr lang="ru-RU" dirty="0" smtClean="0">
                <a:latin typeface="Times New Roman" pitchFamily="18" charset="0"/>
                <a:cs typeface="Times New Roman" pitchFamily="18" charset="0"/>
              </a:rPr>
              <a:t>Посещение краеведческого музея</a:t>
            </a:r>
          </a:p>
          <a:p>
            <a:pPr>
              <a:lnSpc>
                <a:spcPct val="120000"/>
              </a:lnSpc>
            </a:pPr>
            <a:r>
              <a:rPr lang="ru-RU" dirty="0" smtClean="0">
                <a:latin typeface="Times New Roman" pitchFamily="18" charset="0"/>
                <a:cs typeface="Times New Roman" pitchFamily="18" charset="0"/>
              </a:rPr>
              <a:t>Рассматривание картин художников о Поволжье</a:t>
            </a:r>
            <a:endParaRPr lang="ru-RU" dirty="0" smtClean="0">
              <a:latin typeface="Times New Roman" pitchFamily="18" charset="0"/>
              <a:cs typeface="Times New Roman" pitchFamily="18" charset="0"/>
            </a:endParaRPr>
          </a:p>
          <a:p>
            <a:pPr>
              <a:lnSpc>
                <a:spcPct val="120000"/>
              </a:lnSpc>
            </a:pP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10242" name="Picture 2" descr="G:\www_pics_am-ivanov-v6.jpg"/>
          <p:cNvPicPr>
            <a:picLocks noChangeAspect="1" noChangeArrowheads="1"/>
          </p:cNvPicPr>
          <p:nvPr/>
        </p:nvPicPr>
        <p:blipFill>
          <a:blip r:embed="rId2"/>
          <a:srcRect/>
          <a:stretch>
            <a:fillRect/>
          </a:stretch>
        </p:blipFill>
        <p:spPr bwMode="auto">
          <a:xfrm>
            <a:off x="0" y="2786058"/>
            <a:ext cx="6334132" cy="4071942"/>
          </a:xfrm>
          <a:prstGeom prst="rect">
            <a:avLst/>
          </a:prstGeom>
          <a:noFill/>
        </p:spPr>
      </p:pic>
      <p:pic>
        <p:nvPicPr>
          <p:cNvPr id="10243" name="Picture 3" descr="G:\i (20).jpg"/>
          <p:cNvPicPr>
            <a:picLocks noChangeAspect="1" noChangeArrowheads="1"/>
          </p:cNvPicPr>
          <p:nvPr/>
        </p:nvPicPr>
        <p:blipFill>
          <a:blip r:embed="rId3"/>
          <a:srcRect/>
          <a:stretch>
            <a:fillRect/>
          </a:stretch>
        </p:blipFill>
        <p:spPr bwMode="auto">
          <a:xfrm>
            <a:off x="6357950" y="4714864"/>
            <a:ext cx="2786050" cy="2143136"/>
          </a:xfrm>
          <a:prstGeom prst="rect">
            <a:avLst/>
          </a:prstGeom>
          <a:noFill/>
        </p:spPr>
      </p:pic>
      <p:pic>
        <p:nvPicPr>
          <p:cNvPr id="10244" name="Picture 4" descr="G:\CdCc8qawY8.jpg"/>
          <p:cNvPicPr>
            <a:picLocks noChangeAspect="1" noChangeArrowheads="1"/>
          </p:cNvPicPr>
          <p:nvPr/>
        </p:nvPicPr>
        <p:blipFill>
          <a:blip r:embed="rId4"/>
          <a:srcRect/>
          <a:stretch>
            <a:fillRect/>
          </a:stretch>
        </p:blipFill>
        <p:spPr bwMode="auto">
          <a:xfrm>
            <a:off x="6286480" y="642918"/>
            <a:ext cx="2857520" cy="3799894"/>
          </a:xfrm>
          <a:prstGeom prst="rect">
            <a:avLst/>
          </a:prstGeom>
          <a:noFill/>
        </p:spPr>
      </p:pic>
      <p:pic>
        <p:nvPicPr>
          <p:cNvPr id="10246" name="Picture 6" descr="G:\82588445_Na_pashne_Vesna_um.jpg"/>
          <p:cNvPicPr>
            <a:picLocks noChangeAspect="1" noChangeArrowheads="1"/>
          </p:cNvPicPr>
          <p:nvPr/>
        </p:nvPicPr>
        <p:blipFill>
          <a:blip r:embed="rId5"/>
          <a:srcRect/>
          <a:stretch>
            <a:fillRect/>
          </a:stretch>
        </p:blipFill>
        <p:spPr bwMode="auto">
          <a:xfrm>
            <a:off x="1000100" y="0"/>
            <a:ext cx="4857752" cy="2786058"/>
          </a:xfrm>
          <a:prstGeom prst="rect">
            <a:avLst/>
          </a:prstGeom>
          <a:noFill/>
        </p:spPr>
      </p:pic>
      <p:sp>
        <p:nvSpPr>
          <p:cNvPr id="2" name="Заголовок 1"/>
          <p:cNvSpPr>
            <a:spLocks noGrp="1"/>
          </p:cNvSpPr>
          <p:nvPr>
            <p:ph type="title"/>
          </p:nvPr>
        </p:nvSpPr>
        <p:spPr/>
        <p:txBody>
          <a:bodyPr/>
          <a:lstStyle/>
          <a:p>
            <a:r>
              <a:rPr lang="ru-RU" dirty="0" smtClean="0"/>
              <a:t>Поволжье глазами художников</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Быт народов Поволжья</a:t>
            </a:r>
            <a:endParaRPr lang="ru-RU" dirty="0"/>
          </a:p>
        </p:txBody>
      </p:sp>
      <p:pic>
        <p:nvPicPr>
          <p:cNvPr id="11266" name="Picture 2" descr="G:\rus_style-e1323069727694.jpg"/>
          <p:cNvPicPr>
            <a:picLocks noChangeAspect="1" noChangeArrowheads="1"/>
          </p:cNvPicPr>
          <p:nvPr/>
        </p:nvPicPr>
        <p:blipFill>
          <a:blip r:embed="rId2"/>
          <a:srcRect/>
          <a:stretch>
            <a:fillRect/>
          </a:stretch>
        </p:blipFill>
        <p:spPr bwMode="auto">
          <a:xfrm>
            <a:off x="0" y="1214423"/>
            <a:ext cx="3286116" cy="2459110"/>
          </a:xfrm>
          <a:prstGeom prst="rect">
            <a:avLst/>
          </a:prstGeom>
          <a:noFill/>
        </p:spPr>
      </p:pic>
      <p:pic>
        <p:nvPicPr>
          <p:cNvPr id="11267" name="Picture 3" descr="G:\i (13).jpg"/>
          <p:cNvPicPr>
            <a:picLocks noChangeAspect="1" noChangeArrowheads="1"/>
          </p:cNvPicPr>
          <p:nvPr/>
        </p:nvPicPr>
        <p:blipFill>
          <a:blip r:embed="rId3"/>
          <a:srcRect/>
          <a:stretch>
            <a:fillRect/>
          </a:stretch>
        </p:blipFill>
        <p:spPr bwMode="auto">
          <a:xfrm>
            <a:off x="7000892" y="1357298"/>
            <a:ext cx="1943100" cy="14287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ru-RU" b="1" dirty="0" smtClean="0"/>
              <a:t>Работа над словарем: </a:t>
            </a:r>
            <a:endParaRPr lang="en-US" dirty="0"/>
          </a:p>
        </p:txBody>
      </p:sp>
      <p:sp>
        <p:nvSpPr>
          <p:cNvPr id="3" name="Rectangle 2"/>
          <p:cNvSpPr>
            <a:spLocks noGrp="1"/>
          </p:cNvSpPr>
          <p:nvPr>
            <p:ph sz="half" idx="1"/>
          </p:nvPr>
        </p:nvSpPr>
        <p:spPr>
          <a:xfrm>
            <a:off x="457200" y="1600200"/>
            <a:ext cx="8472518" cy="4614881"/>
          </a:xfrm>
        </p:spPr>
        <p:txBody>
          <a:bodyPr>
            <a:normAutofit/>
          </a:bodyPr>
          <a:lstStyle/>
          <a:p>
            <a:r>
              <a:rPr lang="ru-RU" dirty="0" smtClean="0">
                <a:latin typeface="Times New Roman" pitchFamily="18" charset="0"/>
                <a:cs typeface="Times New Roman" pitchFamily="18" charset="0"/>
              </a:rPr>
              <a:t>обогащать словарь детей существительными: карта, </a:t>
            </a:r>
            <a:r>
              <a:rPr lang="ru-RU" dirty="0" smtClean="0">
                <a:latin typeface="Times New Roman" pitchFamily="18" charset="0"/>
                <a:cs typeface="Times New Roman" pitchFamily="18" charset="0"/>
              </a:rPr>
              <a:t>экскурсия, экскурсовод, гид, </a:t>
            </a:r>
            <a:r>
              <a:rPr lang="ru-RU" dirty="0" err="1" smtClean="0">
                <a:latin typeface="Times New Roman" pitchFamily="18" charset="0"/>
                <a:cs typeface="Times New Roman" pitchFamily="18" charset="0"/>
              </a:rPr>
              <a:t>шараворы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кокош</a:t>
            </a:r>
            <a:r>
              <a:rPr lang="ru-RU" dirty="0" smtClean="0">
                <a:latin typeface="Times New Roman" pitchFamily="18" charset="0"/>
                <a:cs typeface="Times New Roman" pitchFamily="18" charset="0"/>
              </a:rPr>
              <a:t>, сарафан, бисер, жемчуг, ожерелье, </a:t>
            </a:r>
            <a:r>
              <a:rPr lang="ru-RU" dirty="0" err="1" smtClean="0">
                <a:latin typeface="Times New Roman" pitchFamily="18" charset="0"/>
                <a:cs typeface="Times New Roman" pitchFamily="18" charset="0"/>
              </a:rPr>
              <a:t>комзол</a:t>
            </a:r>
            <a:r>
              <a:rPr lang="ru-RU" dirty="0" smtClean="0">
                <a:latin typeface="Times New Roman" pitchFamily="18" charset="0"/>
                <a:cs typeface="Times New Roman" pitchFamily="18" charset="0"/>
              </a:rPr>
              <a:t>, тюбетейка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кюльмек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хэситэ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тухья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сурпан</a:t>
            </a:r>
            <a:r>
              <a:rPr lang="ru-RU" dirty="0" smtClean="0">
                <a:latin typeface="Times New Roman" pitchFamily="18" charset="0"/>
                <a:cs typeface="Times New Roman" pitchFamily="18" charset="0"/>
              </a:rPr>
              <a:t>, кокошник; </a:t>
            </a:r>
          </a:p>
          <a:p>
            <a:r>
              <a:rPr lang="ru-RU" dirty="0" smtClean="0">
                <a:latin typeface="Times New Roman" pitchFamily="18" charset="0"/>
                <a:cs typeface="Times New Roman" pitchFamily="18" charset="0"/>
              </a:rPr>
              <a:t>прилагательными: национальный, русский, мордовский, марийский, чувашский, татарский, башкирский</a:t>
            </a:r>
            <a:endParaRPr lang="en-US"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142976" y="0"/>
            <a:ext cx="7786742" cy="1714488"/>
          </a:xfrm>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Планируемый результат – это воспитанник:</a:t>
            </a:r>
            <a:r>
              <a:rPr lang="ru-RU" dirty="0" smtClean="0"/>
              <a:t/>
            </a:r>
            <a:br>
              <a:rPr lang="ru-RU" dirty="0" smtClean="0"/>
            </a:br>
            <a:endParaRPr lang="en-US" dirty="0"/>
          </a:p>
        </p:txBody>
      </p:sp>
      <p:sp>
        <p:nvSpPr>
          <p:cNvPr id="3" name="Rectangle 2"/>
          <p:cNvSpPr>
            <a:spLocks noGrp="1"/>
          </p:cNvSpPr>
          <p:nvPr>
            <p:ph sz="half" idx="1"/>
          </p:nvPr>
        </p:nvSpPr>
        <p:spPr>
          <a:xfrm>
            <a:off x="457200" y="1214422"/>
            <a:ext cx="8043890" cy="5429288"/>
          </a:xfrm>
        </p:spPr>
        <p:txBody>
          <a:bodyPr>
            <a:normAutofit fontScale="92500" lnSpcReduction="20000"/>
          </a:bodyPr>
          <a:lstStyle/>
          <a:p>
            <a:pPr lvl="0" algn="just"/>
            <a:r>
              <a:rPr lang="ru-RU" dirty="0" smtClean="0">
                <a:latin typeface="Times New Roman" pitchFamily="18" charset="0"/>
                <a:cs typeface="Times New Roman" pitchFamily="18" charset="0"/>
              </a:rPr>
              <a:t>Л</a:t>
            </a:r>
            <a:r>
              <a:rPr lang="ru-RU" dirty="0" smtClean="0">
                <a:latin typeface="Times New Roman" pitchFamily="18" charset="0"/>
                <a:cs typeface="Times New Roman" pitchFamily="18" charset="0"/>
              </a:rPr>
              <a:t>юбознательный</a:t>
            </a:r>
            <a:r>
              <a:rPr lang="ru-RU" dirty="0" smtClean="0">
                <a:latin typeface="Times New Roman" pitchFamily="18" charset="0"/>
                <a:cs typeface="Times New Roman" pitchFamily="18" charset="0"/>
              </a:rPr>
              <a:t>, активный. Участвует в разговоре во время рассматривания национальных костюмов. Активен в познавательно-исследовательской деятельности;</a:t>
            </a:r>
          </a:p>
          <a:p>
            <a:pPr lvl="0" algn="just"/>
            <a:r>
              <a:rPr lang="ru-RU" dirty="0" smtClean="0">
                <a:latin typeface="Times New Roman" pitchFamily="18" charset="0"/>
                <a:cs typeface="Times New Roman" pitchFamily="18" charset="0"/>
              </a:rPr>
              <a:t>Э</a:t>
            </a:r>
            <a:r>
              <a:rPr lang="ru-RU" dirty="0" smtClean="0">
                <a:latin typeface="Times New Roman" pitchFamily="18" charset="0"/>
                <a:cs typeface="Times New Roman" pitchFamily="18" charset="0"/>
              </a:rPr>
              <a:t>моционально </a:t>
            </a:r>
            <a:r>
              <a:rPr lang="ru-RU" dirty="0" smtClean="0">
                <a:latin typeface="Times New Roman" pitchFamily="18" charset="0"/>
                <a:cs typeface="Times New Roman" pitchFamily="18" charset="0"/>
              </a:rPr>
              <a:t>отзывчивый;</a:t>
            </a:r>
          </a:p>
          <a:p>
            <a:pPr lvl="0" algn="just"/>
            <a:r>
              <a:rPr lang="ru-RU" dirty="0" smtClean="0">
                <a:latin typeface="Times New Roman" pitchFamily="18" charset="0"/>
                <a:cs typeface="Times New Roman" pitchFamily="18" charset="0"/>
              </a:rPr>
              <a:t>О</a:t>
            </a:r>
            <a:r>
              <a:rPr lang="ru-RU" dirty="0" smtClean="0">
                <a:latin typeface="Times New Roman" pitchFamily="18" charset="0"/>
                <a:cs typeface="Times New Roman" pitchFamily="18" charset="0"/>
              </a:rPr>
              <a:t>владевший </a:t>
            </a:r>
            <a:r>
              <a:rPr lang="ru-RU" dirty="0" smtClean="0">
                <a:latin typeface="Times New Roman" pitchFamily="18" charset="0"/>
                <a:cs typeface="Times New Roman" pitchFamily="18" charset="0"/>
              </a:rPr>
              <a:t>средствами общения и способами взаимодействия со взрослыми и сверстниками. Умеет слушать взрослого, товарища. Умеет делиться своими впечатлениями со взрослым и друг с другом;</a:t>
            </a:r>
          </a:p>
          <a:p>
            <a:pPr lvl="0" algn="just"/>
            <a:r>
              <a:rPr lang="ru-RU" dirty="0" smtClean="0">
                <a:latin typeface="Times New Roman" pitchFamily="18" charset="0"/>
                <a:cs typeface="Times New Roman" pitchFamily="18" charset="0"/>
              </a:rPr>
              <a:t>С</a:t>
            </a:r>
            <a:r>
              <a:rPr lang="ru-RU" dirty="0" smtClean="0">
                <a:latin typeface="Times New Roman" pitchFamily="18" charset="0"/>
                <a:cs typeface="Times New Roman" pitchFamily="18" charset="0"/>
              </a:rPr>
              <a:t>пособный </a:t>
            </a:r>
            <a:r>
              <a:rPr lang="ru-RU" dirty="0" smtClean="0">
                <a:latin typeface="Times New Roman" pitchFamily="18" charset="0"/>
                <a:cs typeface="Times New Roman" pitchFamily="18" charset="0"/>
              </a:rPr>
              <a:t>управлять своим поведением и планировать свои действия на основе первичных </a:t>
            </a:r>
            <a:r>
              <a:rPr lang="ru-RU" dirty="0" smtClean="0">
                <a:latin typeface="Times New Roman" pitchFamily="18" charset="0"/>
                <a:cs typeface="Times New Roman" pitchFamily="18" charset="0"/>
              </a:rPr>
              <a:t>ценностных</a:t>
            </a:r>
            <a:r>
              <a:rPr lang="ru-RU" dirty="0" smtClean="0">
                <a:latin typeface="Times New Roman" pitchFamily="18" charset="0"/>
                <a:cs typeface="Times New Roman" pitchFamily="18" charset="0"/>
              </a:rPr>
              <a:t>  представлений, соблюдающий элементарные общепринятые нормы и правила поведения. Готов соблюдать элементарные правила в рамках продуктивной деятельности (нанесение клея, расклад бисера, </a:t>
            </a:r>
            <a:r>
              <a:rPr lang="ru-RU" dirty="0" err="1" smtClean="0">
                <a:latin typeface="Times New Roman" pitchFamily="18" charset="0"/>
                <a:cs typeface="Times New Roman" pitchFamily="18" charset="0"/>
              </a:rPr>
              <a:t>пайеток</a:t>
            </a:r>
            <a:r>
              <a:rPr lang="ru-RU" dirty="0" smtClean="0">
                <a:latin typeface="Times New Roman" pitchFamily="18" charset="0"/>
                <a:cs typeface="Times New Roman" pitchFamily="18" charset="0"/>
              </a:rPr>
              <a:t>).</a:t>
            </a:r>
          </a:p>
          <a:p>
            <a:pPr>
              <a:lnSpc>
                <a:spcPct val="120000"/>
              </a:lnSpc>
            </a:pP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142976" y="142852"/>
            <a:ext cx="7543824" cy="1571636"/>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Постановка задач совместной деятельности</a:t>
            </a:r>
            <a:br>
              <a:rPr lang="ru-RU" dirty="0" smtClean="0"/>
            </a:br>
            <a:endParaRPr lang="en-US" dirty="0"/>
          </a:p>
        </p:txBody>
      </p:sp>
      <p:sp>
        <p:nvSpPr>
          <p:cNvPr id="3" name="Rectangle 2"/>
          <p:cNvSpPr>
            <a:spLocks noGrp="1"/>
          </p:cNvSpPr>
          <p:nvPr>
            <p:ph sz="half" idx="1"/>
          </p:nvPr>
        </p:nvSpPr>
        <p:spPr>
          <a:xfrm>
            <a:off x="214282" y="1600200"/>
            <a:ext cx="8572560" cy="4972072"/>
          </a:xfrm>
        </p:spPr>
        <p:txBody>
          <a:bodyPr>
            <a:normAutofit/>
          </a:bodyPr>
          <a:lstStyle/>
          <a:p>
            <a:pPr indent="0">
              <a:spcBef>
                <a:spcPts val="0"/>
              </a:spcBef>
              <a:buNone/>
            </a:pPr>
            <a:r>
              <a:rPr lang="ru-RU" dirty="0" smtClean="0">
                <a:latin typeface="Times New Roman" pitchFamily="18" charset="0"/>
                <a:cs typeface="Times New Roman" pitchFamily="18" charset="0"/>
              </a:rPr>
              <a:t>Мы сегодня отправимся в тур по нашей малой Родине, и я как гид-экскурсовод предлагаю вам следующую программу экскурсии:</a:t>
            </a:r>
          </a:p>
          <a:p>
            <a:r>
              <a:rPr lang="ru-RU" dirty="0" smtClean="0">
                <a:latin typeface="Times New Roman" pitchFamily="18" charset="0"/>
                <a:cs typeface="Times New Roman" pitchFamily="18" charset="0"/>
              </a:rPr>
              <a:t>просмотр фильма в </a:t>
            </a:r>
            <a:r>
              <a:rPr lang="ru-RU" dirty="0" err="1" smtClean="0">
                <a:latin typeface="Times New Roman" pitchFamily="18" charset="0"/>
                <a:cs typeface="Times New Roman" pitchFamily="18" charset="0"/>
              </a:rPr>
              <a:t>видеозале</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посещение выставки праздничного национального костюма;</a:t>
            </a:r>
          </a:p>
          <a:p>
            <a:r>
              <a:rPr lang="ru-RU" dirty="0" smtClean="0">
                <a:latin typeface="Times New Roman" pitchFamily="18" charset="0"/>
                <a:cs typeface="Times New Roman" pitchFamily="18" charset="0"/>
              </a:rPr>
              <a:t>работа в качестве модельера в творческой мастерской «Костюм своими руками»;</a:t>
            </a:r>
          </a:p>
          <a:p>
            <a:r>
              <a:rPr lang="ru-RU" dirty="0" smtClean="0">
                <a:latin typeface="Times New Roman" pitchFamily="18" charset="0"/>
                <a:cs typeface="Times New Roman" pitchFamily="18" charset="0"/>
              </a:rPr>
              <a:t>участие в показе высокой моды.</a:t>
            </a:r>
          </a:p>
          <a:p>
            <a:pPr>
              <a:lnSpc>
                <a:spcPct val="120000"/>
              </a:lnSpc>
            </a:pPr>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атарский">
  <a:themeElements>
    <a:clrScheme name="Foundry">
      <a:dk1>
        <a:sysClr val="windowText" lastClr="000000"/>
      </a:dk1>
      <a:lt1>
        <a:sysClr val="window" lastClr="FFFE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BEA93F6-6209-450E-A12E-1F99049ABC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татарский</Template>
  <TotalTime>0</TotalTime>
  <Words>1055</Words>
  <Application>Microsoft Office PowerPoint</Application>
  <PresentationFormat>Экран (4:3)</PresentationFormat>
  <Paragraphs>102</Paragraphs>
  <Slides>21</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татарский</vt:lpstr>
      <vt:lpstr>Конспект непосредственно образовательной деятельности   для воспитанников старшей группы  «Наши добрые соседи»</vt:lpstr>
      <vt:lpstr>Цель:</vt:lpstr>
      <vt:lpstr>Задачи в интеграционных областях</vt:lpstr>
      <vt:lpstr>Предварительная работа:</vt:lpstr>
      <vt:lpstr>Поволжье глазами художников</vt:lpstr>
      <vt:lpstr>Быт народов Поволжья</vt:lpstr>
      <vt:lpstr>Работа над словарем: </vt:lpstr>
      <vt:lpstr>              Планируемый результат – это воспитанник: </vt:lpstr>
      <vt:lpstr>                                         Постановка задач совместной деятельности </vt:lpstr>
      <vt:lpstr>Краткий ход занятия</vt:lpstr>
      <vt:lpstr>Русский народный костюм</vt:lpstr>
      <vt:lpstr>Татарский национальный костюм</vt:lpstr>
      <vt:lpstr>Башкирский национальный костюм</vt:lpstr>
      <vt:lpstr>Марийский национальный костюм</vt:lpstr>
      <vt:lpstr>Чувашский костюм</vt:lpstr>
      <vt:lpstr>Удмуртский костюм</vt:lpstr>
      <vt:lpstr>Слайд 17</vt:lpstr>
      <vt:lpstr>Дефиле, показ моделей одежды    </vt:lpstr>
      <vt:lpstr>  Творческая продуктивная деятельность</vt:lpstr>
      <vt:lpstr>Эскизы костюмов</vt:lpstr>
      <vt:lpstr>Рефлексия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Презентация о России</dc:subject>
  <dc:creator/>
  <cp:keywords/>
  <dc:description>Презентация о России</dc:description>
  <cp:lastModifiedBy/>
  <cp:revision>1</cp:revision>
  <dcterms:created xsi:type="dcterms:W3CDTF">2013-12-10T14:18:33Z</dcterms:created>
  <dcterms:modified xsi:type="dcterms:W3CDTF">2013-12-10T21:54:11Z</dcterms:modified>
  <cp:category>Презентация о России</cp:category>
  <cp:version/>
</cp:coreProperties>
</file>